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18" r:id="rId2"/>
    <p:sldId id="289" r:id="rId3"/>
    <p:sldId id="319" r:id="rId4"/>
    <p:sldId id="320" r:id="rId5"/>
    <p:sldId id="405" r:id="rId6"/>
    <p:sldId id="292" r:id="rId7"/>
    <p:sldId id="310" r:id="rId8"/>
    <p:sldId id="345" r:id="rId9"/>
    <p:sldId id="412" r:id="rId10"/>
    <p:sldId id="364" r:id="rId11"/>
    <p:sldId id="325" r:id="rId12"/>
    <p:sldId id="344" r:id="rId13"/>
    <p:sldId id="406" r:id="rId14"/>
    <p:sldId id="326" r:id="rId15"/>
    <p:sldId id="346" r:id="rId16"/>
    <p:sldId id="407" r:id="rId17"/>
    <p:sldId id="330" r:id="rId18"/>
    <p:sldId id="331" r:id="rId19"/>
    <p:sldId id="332" r:id="rId20"/>
    <p:sldId id="408" r:id="rId21"/>
    <p:sldId id="409" r:id="rId22"/>
    <p:sldId id="414" r:id="rId23"/>
    <p:sldId id="404" r:id="rId24"/>
    <p:sldId id="411" r:id="rId25"/>
    <p:sldId id="413" r:id="rId26"/>
    <p:sldId id="342" r:id="rId27"/>
    <p:sldId id="347" r:id="rId28"/>
    <p:sldId id="348" r:id="rId29"/>
    <p:sldId id="349" r:id="rId30"/>
    <p:sldId id="350" r:id="rId31"/>
    <p:sldId id="308" r:id="rId32"/>
    <p:sldId id="367" r:id="rId33"/>
    <p:sldId id="312" r:id="rId34"/>
    <p:sldId id="313" r:id="rId35"/>
    <p:sldId id="314" r:id="rId36"/>
    <p:sldId id="368" r:id="rId37"/>
    <p:sldId id="315" r:id="rId3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 autoAdjust="0"/>
    <p:restoredTop sz="94674" autoAdjust="0"/>
  </p:normalViewPr>
  <p:slideViewPr>
    <p:cSldViewPr>
      <p:cViewPr varScale="1">
        <p:scale>
          <a:sx n="113" d="100"/>
          <a:sy n="113" d="100"/>
        </p:scale>
        <p:origin x="15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image" Target="../media/image14.png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6.emf"/><Relationship Id="rId7" Type="http://schemas.openxmlformats.org/officeDocument/2006/relationships/image" Target="../media/image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6" Type="http://schemas.openxmlformats.org/officeDocument/2006/relationships/image" Target="../media/image29.emf"/><Relationship Id="rId11" Type="http://schemas.openxmlformats.org/officeDocument/2006/relationships/image" Target="../media/image30.emf"/><Relationship Id="rId5" Type="http://schemas.openxmlformats.org/officeDocument/2006/relationships/image" Target="../media/image28.emf"/><Relationship Id="rId10" Type="http://schemas.openxmlformats.org/officeDocument/2006/relationships/image" Target="../media/image9.emf"/><Relationship Id="rId4" Type="http://schemas.openxmlformats.org/officeDocument/2006/relationships/image" Target="../media/image27.emf"/><Relationship Id="rId9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Relationship Id="rId9" Type="http://schemas.openxmlformats.org/officeDocument/2006/relationships/image" Target="../media/image43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10.emf"/><Relationship Id="rId4" Type="http://schemas.openxmlformats.org/officeDocument/2006/relationships/image" Target="../media/image64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3-08-05T09:05:08.13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fitToCurve" value="1"/>
    </inkml:brush>
  </inkml:definitions>
  <inkml:trace contextRef="#ctx0" brushRef="#br0">0 0,'0'8,"0"-8,0 0,17 0,1 0,-18 0,18 0,-18 0,17 0,1 0,0 0,-1 0,-17 0,18 0,0 0,-18 0,17 0,-17 0,18 0,-1 0,-17 0,18 0,-18 0,18 0,-18 0,17 0,1 0,-18 0,18 0,-18 0,17 0,1 0,-18 0,17 0,1 0,0 0,17 0,-17 0,-1 0,1 0,0 0,-1 0,1 0,-1 0,1 0,17 0,-17 0,0 0,17 0,-17 0,-1 0,18 0,18 0,-35 0,0 0,17 0,-18 0,1 0,17 0,1 0,-19 0,1 0,17 0,-35 0,18 0,17 0,0 0,-17 0,0 0,-1 0,1 0,0 0,-1 0,-17 0,35 0,-17 0,0 0,-1 0,1 0,0 0,17 0,-18 0,1 0,17 0,-17 0,0 0,-1 0,-17 0,36 0,-19 0,1 0,-1 0,19 0,-1 0,-17 0,17 0,0 0,-17 0,17 0,0 0,1 0,-19 0,1 0,17 0,-17 0,-1 0,19 0,-36 0,17 0,19 0,-36 0,35 0,0 0,-17 0,17 0,-17 0,34 0,-16 0,-19 0,19 0,17 0,-18 0,0 0,18 0,-35 0,17 0,18 0,-18 0,0 0,1 0,-1 0,0 0,-17 0,-1 0,-17 0,18 0,-18 0,18 0,-1 0,1 0,0 0,-1 0,18 0,-17 0,17 0,1 0,-19 0,1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F99D7DBB-4B0A-4D49-B5C8-E87EB403F8C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866DE4E0-B9F7-C149-B8E8-F13D1A9C506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698FA69C-E36B-444A-9E9C-2F31806F2AD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4757" name="Rectangle 5">
            <a:extLst>
              <a:ext uri="{FF2B5EF4-FFF2-40B4-BE49-F238E27FC236}">
                <a16:creationId xmlns:a16="http://schemas.microsoft.com/office/drawing/2014/main" id="{013AAEFB-2E88-E647-B1A4-F48CEF60215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4758" name="Rectangle 6">
            <a:extLst>
              <a:ext uri="{FF2B5EF4-FFF2-40B4-BE49-F238E27FC236}">
                <a16:creationId xmlns:a16="http://schemas.microsoft.com/office/drawing/2014/main" id="{6570C0BA-C9F2-2C45-9500-4A0FEBEF4C2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4759" name="Rectangle 7">
            <a:extLst>
              <a:ext uri="{FF2B5EF4-FFF2-40B4-BE49-F238E27FC236}">
                <a16:creationId xmlns:a16="http://schemas.microsoft.com/office/drawing/2014/main" id="{90E53B94-0944-4649-A6DE-72D687EDA3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259CC54-74BE-6246-BEBE-1149B1E0BB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>
            <a:extLst>
              <a:ext uri="{FF2B5EF4-FFF2-40B4-BE49-F238E27FC236}">
                <a16:creationId xmlns:a16="http://schemas.microsoft.com/office/drawing/2014/main" id="{32240084-DA89-B543-8CEB-747BBA5532F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备注占位符 2">
            <a:extLst>
              <a:ext uri="{FF2B5EF4-FFF2-40B4-BE49-F238E27FC236}">
                <a16:creationId xmlns:a16="http://schemas.microsoft.com/office/drawing/2014/main" id="{0F13B027-17E6-5144-B030-90C4F89C0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>
            <a:extLst>
              <a:ext uri="{FF2B5EF4-FFF2-40B4-BE49-F238E27FC236}">
                <a16:creationId xmlns:a16="http://schemas.microsoft.com/office/drawing/2014/main" id="{E2F99793-5096-3C48-9086-617D5979C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D848460B-0D8F-BE4D-877A-EA81DBB1884F}" type="slidenum">
              <a:rPr lang="en-US" altLang="zh-CN" sz="1200" smtClean="0"/>
              <a:pPr/>
              <a:t>2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FB566362-32BB-0044-8312-645FF2938F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5F639D6E-8A9E-6C4D-A240-847AD63755CD}" type="slidenum">
              <a:rPr lang="en-US" altLang="zh-CN" sz="1200" smtClean="0">
                <a:solidFill>
                  <a:srgbClr val="000000"/>
                </a:solidFill>
              </a:rPr>
              <a:pPr/>
              <a:t>17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80252074-CC21-DF44-B3C4-05C12087CF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B9E4B830-0588-264D-90F0-4B257FB0B8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00168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D407B968-E0BD-F54A-AB75-4A0A3F7728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5F9FE620-86A7-D441-99A2-9FB3DBF0E6BE}" type="slidenum">
              <a:rPr lang="en-US" altLang="zh-CN" sz="1200" smtClean="0">
                <a:solidFill>
                  <a:srgbClr val="000000"/>
                </a:solidFill>
              </a:rPr>
              <a:pPr/>
              <a:t>18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2137FB48-9BFF-204D-9A04-5864E5BEBE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29CBFED6-091B-2B4A-9765-26082ECD3D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10175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76FFCE7-74D0-5A40-9B1C-BBE5ED845F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604EF33-8806-2444-ACE4-4A05E3F4AE37}" type="slidenum">
              <a:rPr lang="en-US" altLang="zh-CN" sz="1200" smtClean="0">
                <a:solidFill>
                  <a:srgbClr val="000000"/>
                </a:solidFill>
              </a:rPr>
              <a:pPr/>
              <a:t>19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71DCB797-949D-1D43-8C84-A80976E662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2828C35A-9892-5E43-B135-BAD206CE8E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39349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C7277FE-1B3F-41BC-BF10-D0A1D4B6FE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3D6663D-BB66-41EF-BE8E-EF6F5501B0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92F63E9-7F42-4E9F-99E3-F7A79C7311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 algn="r">
              <a:defRPr sz="2000">
                <a:latin typeface="+mj-lt"/>
              </a:defRPr>
            </a:lvl1pPr>
          </a:lstStyle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02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内容">
            <a:extLst>
              <a:ext uri="{FF2B5EF4-FFF2-40B4-BE49-F238E27FC236}">
                <a16:creationId xmlns:a16="http://schemas.microsoft.com/office/drawing/2014/main" id="{FBA7DE91-2073-2047-8246-023EEAC2B2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 Box 8">
            <a:extLst>
              <a:ext uri="{FF2B5EF4-FFF2-40B4-BE49-F238E27FC236}">
                <a16:creationId xmlns:a16="http://schemas.microsoft.com/office/drawing/2014/main" id="{1B27B7B4-633D-2B48-A0C8-F257A79163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067175" y="6461125"/>
            <a:ext cx="1009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dirty="0">
                <a:solidFill>
                  <a:srgbClr val="FFFF00"/>
                </a:solidFill>
                <a:ea typeface="楷体_GB2312" pitchFamily="49" charset="-122"/>
              </a:rPr>
              <a:t>第二章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oleObject" Target="../embeddings/oleObject27.bin"/><Relationship Id="rId18" Type="http://schemas.openxmlformats.org/officeDocument/2006/relationships/image" Target="../media/image7.emf"/><Relationship Id="rId3" Type="http://schemas.openxmlformats.org/officeDocument/2006/relationships/oleObject" Target="../embeddings/oleObject22.bin"/><Relationship Id="rId21" Type="http://schemas.openxmlformats.org/officeDocument/2006/relationships/oleObject" Target="../embeddings/oleObject31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8.emf"/><Relationship Id="rId17" Type="http://schemas.openxmlformats.org/officeDocument/2006/relationships/oleObject" Target="../embeddings/oleObject29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.emf"/><Relationship Id="rId20" Type="http://schemas.openxmlformats.org/officeDocument/2006/relationships/image" Target="../media/image8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26.bin"/><Relationship Id="rId24" Type="http://schemas.openxmlformats.org/officeDocument/2006/relationships/image" Target="../media/image30.emf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28.bin"/><Relationship Id="rId23" Type="http://schemas.openxmlformats.org/officeDocument/2006/relationships/oleObject" Target="../embeddings/oleObject32.bin"/><Relationship Id="rId10" Type="http://schemas.openxmlformats.org/officeDocument/2006/relationships/image" Target="../media/image27.emf"/><Relationship Id="rId19" Type="http://schemas.openxmlformats.org/officeDocument/2006/relationships/oleObject" Target="../embeddings/oleObject30.bin"/><Relationship Id="rId4" Type="http://schemas.openxmlformats.org/officeDocument/2006/relationships/image" Target="../media/image24.e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29.emf"/><Relationship Id="rId2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3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e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33.emf"/><Relationship Id="rId4" Type="http://schemas.openxmlformats.org/officeDocument/2006/relationships/image" Target="../media/image30.emf"/><Relationship Id="rId9" Type="http://schemas.openxmlformats.org/officeDocument/2006/relationships/oleObject" Target="../embeddings/oleObject36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3" Type="http://schemas.openxmlformats.org/officeDocument/2006/relationships/image" Target="../media/image53.png"/><Relationship Id="rId12" Type="http://schemas.openxmlformats.org/officeDocument/2006/relationships/image" Target="../media/image59.png"/><Relationship Id="rId17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57.png"/><Relationship Id="rId4" Type="http://schemas.openxmlformats.org/officeDocument/2006/relationships/image" Target="../media/image54.png"/><Relationship Id="rId14" Type="http://schemas.openxmlformats.org/officeDocument/2006/relationships/image" Target="../media/image56.png"/><Relationship Id="rId30" Type="http://schemas.openxmlformats.org/officeDocument/2006/relationships/image" Target="../media/image6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39.emf"/><Relationship Id="rId18" Type="http://schemas.openxmlformats.org/officeDocument/2006/relationships/oleObject" Target="../embeddings/oleObject45.bin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43.emf"/><Relationship Id="rId7" Type="http://schemas.openxmlformats.org/officeDocument/2006/relationships/image" Target="../media/image36.emf"/><Relationship Id="rId12" Type="http://schemas.openxmlformats.org/officeDocument/2006/relationships/oleObject" Target="../embeddings/oleObject42.bin"/><Relationship Id="rId17" Type="http://schemas.openxmlformats.org/officeDocument/2006/relationships/image" Target="../media/image41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44.bin"/><Relationship Id="rId20" Type="http://schemas.openxmlformats.org/officeDocument/2006/relationships/oleObject" Target="../embeddings/oleObject46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38.emf"/><Relationship Id="rId5" Type="http://schemas.openxmlformats.org/officeDocument/2006/relationships/image" Target="../media/image35.emf"/><Relationship Id="rId15" Type="http://schemas.openxmlformats.org/officeDocument/2006/relationships/image" Target="../media/image40.emf"/><Relationship Id="rId10" Type="http://schemas.openxmlformats.org/officeDocument/2006/relationships/oleObject" Target="../embeddings/oleObject41.bin"/><Relationship Id="rId19" Type="http://schemas.openxmlformats.org/officeDocument/2006/relationships/image" Target="../media/image42.emf"/><Relationship Id="rId4" Type="http://schemas.openxmlformats.org/officeDocument/2006/relationships/oleObject" Target="../embeddings/oleObject38.bin"/><Relationship Id="rId9" Type="http://schemas.openxmlformats.org/officeDocument/2006/relationships/image" Target="../media/image37.emf"/><Relationship Id="rId14" Type="http://schemas.openxmlformats.org/officeDocument/2006/relationships/oleObject" Target="../embeddings/oleObject43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47.e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5.emf"/><Relationship Id="rId12" Type="http://schemas.openxmlformats.org/officeDocument/2006/relationships/oleObject" Target="../embeddings/oleObject5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46.emf"/><Relationship Id="rId5" Type="http://schemas.openxmlformats.org/officeDocument/2006/relationships/image" Target="../media/image44.emf"/><Relationship Id="rId10" Type="http://schemas.openxmlformats.org/officeDocument/2006/relationships/oleObject" Target="../embeddings/oleObject50.bin"/><Relationship Id="rId4" Type="http://schemas.openxmlformats.org/officeDocument/2006/relationships/oleObject" Target="../embeddings/oleObject47.bin"/><Relationship Id="rId9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openxmlformats.org/officeDocument/2006/relationships/image" Target="../media/image28.png"/><Relationship Id="rId3" Type="http://schemas.openxmlformats.org/officeDocument/2006/relationships/image" Target="../media/image261.png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6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e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63.emf"/><Relationship Id="rId4" Type="http://schemas.openxmlformats.org/officeDocument/2006/relationships/image" Target="../media/image27.png"/><Relationship Id="rId9" Type="http://schemas.openxmlformats.org/officeDocument/2006/relationships/oleObject" Target="../embeddings/oleObject5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2.png"/><Relationship Id="rId5" Type="http://schemas.openxmlformats.org/officeDocument/2006/relationships/image" Target="../media/image491.png"/><Relationship Id="rId4" Type="http://schemas.openxmlformats.org/officeDocument/2006/relationships/image" Target="../media/image4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7" Type="http://schemas.openxmlformats.org/officeDocument/2006/relationships/image" Target="../media/image56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0.png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50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5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6.emf"/><Relationship Id="rId18" Type="http://schemas.openxmlformats.org/officeDocument/2006/relationships/oleObject" Target="../embeddings/oleObject8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10.emf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8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image" Target="../media/image5.emf"/><Relationship Id="rId24" Type="http://schemas.openxmlformats.org/officeDocument/2006/relationships/image" Target="../media/image19.png"/><Relationship Id="rId5" Type="http://schemas.openxmlformats.org/officeDocument/2006/relationships/oleObject" Target="../embeddings/oleObject2.bin"/><Relationship Id="rId15" Type="http://schemas.openxmlformats.org/officeDocument/2006/relationships/image" Target="../media/image7.emf"/><Relationship Id="rId23" Type="http://schemas.openxmlformats.org/officeDocument/2006/relationships/image" Target="../media/image18.png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9.emf"/><Relationship Id="rId4" Type="http://schemas.openxmlformats.org/officeDocument/2006/relationships/image" Target="../media/image2.emf"/><Relationship Id="rId9" Type="http://schemas.openxmlformats.org/officeDocument/2006/relationships/image" Target="../media/image16.png"/><Relationship Id="rId14" Type="http://schemas.openxmlformats.org/officeDocument/2006/relationships/oleObject" Target="../embeddings/oleObject6.bin"/><Relationship Id="rId22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3.png"/><Relationship Id="rId7" Type="http://schemas.openxmlformats.org/officeDocument/2006/relationships/image" Target="../media/image10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320.png"/><Relationship Id="rId5" Type="http://schemas.openxmlformats.org/officeDocument/2006/relationships/image" Target="../media/image260.png"/><Relationship Id="rId10" Type="http://schemas.openxmlformats.org/officeDocument/2006/relationships/image" Target="../media/image310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0.png"/><Relationship Id="rId7" Type="http://schemas.openxmlformats.org/officeDocument/2006/relationships/image" Target="../media/image38.png"/><Relationship Id="rId12" Type="http://schemas.openxmlformats.org/officeDocument/2006/relationships/image" Target="../media/image43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0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0.png"/><Relationship Id="rId9" Type="http://schemas.openxmlformats.org/officeDocument/2006/relationships/image" Target="../media/image4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0.png"/><Relationship Id="rId5" Type="http://schemas.openxmlformats.org/officeDocument/2006/relationships/image" Target="../media/image471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0.png"/><Relationship Id="rId4" Type="http://schemas.openxmlformats.org/officeDocument/2006/relationships/image" Target="../media/image67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e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4.png"/><Relationship Id="rId4" Type="http://schemas.openxmlformats.org/officeDocument/2006/relationships/image" Target="../media/image11.emf"/><Relationship Id="rId9" Type="http://schemas.openxmlformats.org/officeDocument/2006/relationships/oleObject" Target="../embeddings/oleObject1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oleObject" Target="../embeddings/oleObject20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19.e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1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e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10" Type="http://schemas.openxmlformats.org/officeDocument/2006/relationships/image" Target="../media/image18.emf"/><Relationship Id="rId4" Type="http://schemas.openxmlformats.org/officeDocument/2006/relationships/image" Target="../media/image14.png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6">
            <a:extLst>
              <a:ext uri="{FF2B5EF4-FFF2-40B4-BE49-F238E27FC236}">
                <a16:creationId xmlns:a16="http://schemas.microsoft.com/office/drawing/2014/main" id="{743B594E-49C2-3545-B9F0-A4552661C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632"/>
            <a:ext cx="1826141" cy="5847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0000FF"/>
                </a:solidFill>
                <a:ea typeface="黑体" panose="02010609060101010101" pitchFamily="49" charset="-122"/>
              </a:rPr>
              <a:t>内容回顾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7">
                <a:extLst>
                  <a:ext uri="{FF2B5EF4-FFF2-40B4-BE49-F238E27FC236}">
                    <a16:creationId xmlns:a16="http://schemas.microsoft.com/office/drawing/2014/main" id="{4670FFD1-C6BC-2440-8F13-58E2BC3A26F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74" y="798923"/>
                <a:ext cx="9144000" cy="50403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lvl1pPr marL="342900" indent="-3429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"/>
                  </a:spcBef>
                  <a:buFont typeface="Wingdings" pitchFamily="2" charset="2"/>
                  <a:buChar char="Ø"/>
                </a:pP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  <a:sym typeface="Wingdings 2" pitchFamily="2" charset="2"/>
                  </a:rPr>
                  <a:t>内力性质：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Wingdings 2" pitchFamily="2" charset="2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  <m:t>𝐹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  <m:t>i</m:t>
                            </m:r>
                          </m:e>
                        </m:d>
                      </m:sup>
                    </m:sSup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Wingdings 2" pitchFamily="2" charset="2"/>
                      </a:rPr>
                      <m:t>=0,   </m:t>
                    </m:r>
                    <m:sSup>
                      <m:sSupPr>
                        <m:ctrlP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Wingdings 2" pitchFamily="2" charset="2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  <m:t>𝑀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  <m:t>i</m:t>
                            </m:r>
                          </m:e>
                        </m:d>
                      </m:sup>
                    </m:sSup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Wingdings 2" pitchFamily="2" charset="2"/>
                      </a:rPr>
                      <m:t>=0,  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Wingdings 2" pitchFamily="2" charset="2"/>
                      </a:rPr>
                      <m:t>d</m:t>
                    </m:r>
                    <m:sSup>
                      <m:sSupPr>
                        <m:ctrlP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Wingdings 2" pitchFamily="2" charset="2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Wingdings 2" pitchFamily="2" charset="2"/>
                          </a:rPr>
                          <m:t>𝑊</m:t>
                        </m:r>
                      </m:e>
                      <m:sup>
                        <m:d>
                          <m:dPr>
                            <m:ctrlP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  <m:t>i</m:t>
                            </m:r>
                          </m:e>
                        </m:d>
                      </m:sup>
                    </m:sSup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Wingdings 2" pitchFamily="2" charset="2"/>
                      </a:rPr>
                      <m:t>≠0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  <a:sym typeface="Wingdings 2" pitchFamily="2" charset="2"/>
                </a:endParaRPr>
              </a:p>
              <a:p>
                <a:pPr>
                  <a:spcBef>
                    <a:spcPct val="5000"/>
                  </a:spcBef>
                  <a:buFont typeface="Wingdings" pitchFamily="2" charset="2"/>
                  <a:buChar char="Ø"/>
                </a:pPr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  <a:ea typeface="黑体" panose="02010609060101010101" pitchFamily="49" charset="-122"/>
                  <a:sym typeface="Wingdings 2" pitchFamily="2" charset="2"/>
                </a:endParaRPr>
              </a:p>
              <a:p>
                <a:pPr>
                  <a:spcBef>
                    <a:spcPct val="5000"/>
                  </a:spcBef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Wingdings 2" pitchFamily="2" charset="2"/>
                      </a:rPr>
                      <m:t>质心定义：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  <a:sym typeface="Wingdings 2" pitchFamily="2" charset="2"/>
                </a:endParaRPr>
              </a:p>
              <a:p>
                <a:pPr>
                  <a:spcBef>
                    <a:spcPct val="5000"/>
                  </a:spcBef>
                  <a:buFont typeface="Wingdings" pitchFamily="2" charset="2"/>
                  <a:buChar char="Ø"/>
                </a:pPr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  <a:sym typeface="Wingdings 2" pitchFamily="2" charset="2"/>
                </a:endParaRPr>
              </a:p>
              <a:p>
                <a:pPr>
                  <a:spcBef>
                    <a:spcPct val="5000"/>
                  </a:spcBef>
                  <a:buFont typeface="Wingdings" pitchFamily="2" charset="2"/>
                  <a:buChar char="Ø"/>
                </a:pP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  <a:sym typeface="Wingdings 2" pitchFamily="2" charset="2"/>
                  </a:rPr>
                  <a:t>质点组动量定理：</a:t>
                </a:r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  <a:sym typeface="Wingdings 2" pitchFamily="2" charset="2"/>
                </a:endParaRPr>
              </a:p>
              <a:p>
                <a:pPr marL="0" indent="0">
                  <a:spcBef>
                    <a:spcPct val="5000"/>
                  </a:spcBef>
                </a:pPr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  <a:sym typeface="Wingdings 2" pitchFamily="2" charset="2"/>
                </a:endParaRPr>
              </a:p>
              <a:p>
                <a:pPr marL="0" indent="0">
                  <a:spcBef>
                    <a:spcPct val="5000"/>
                  </a:spcBef>
                </a:pP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  <a:sym typeface="Wingdings 2" pitchFamily="2" charset="2"/>
                  </a:rPr>
                  <a:t>    质心运动定理：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Wingdings 2" pitchFamily="2" charset="2"/>
                      </a:rPr>
                      <m:t>𝑚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Wingdings 2" pitchFamily="2" charset="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Wingdings 2" pitchFamily="2" charset="2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Wingdings 2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Wingdings 2" pitchFamily="2" charset="2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  <m:t>𝐹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  <m:t>e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  <a:sym typeface="Wingdings 2" pitchFamily="2" charset="2"/>
                </a:endParaRPr>
              </a:p>
              <a:p>
                <a:pPr>
                  <a:spcBef>
                    <a:spcPct val="5000"/>
                  </a:spcBef>
                  <a:buFont typeface="Wingdings" pitchFamily="2" charset="2"/>
                  <a:buChar char="Ø"/>
                </a:pPr>
                <a:endParaRPr lang="en-US" altLang="zh-CN" dirty="0">
                  <a:solidFill>
                    <a:srgbClr val="FF0000"/>
                  </a:solidFill>
                  <a:ea typeface="黑体" panose="02010609060101010101" pitchFamily="49" charset="-122"/>
                  <a:sym typeface="Wingdings 2" pitchFamily="2" charset="2"/>
                </a:endParaRPr>
              </a:p>
              <a:p>
                <a:pPr>
                  <a:spcBef>
                    <a:spcPct val="5000"/>
                  </a:spcBef>
                  <a:buFont typeface="Wingdings" pitchFamily="2" charset="2"/>
                  <a:buChar char="Ø"/>
                </a:pPr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  <a:sym typeface="Wingdings 2" pitchFamily="2" charset="2"/>
                  </a:rPr>
                  <a:t>质点组动量守恒律：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Wingdings 2" pitchFamily="2" charset="2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  <m:t>𝐹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  <m:t>𝑒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Wingdings 2" pitchFamily="2" charset="2"/>
                      </a:rPr>
                      <m:t>=0  ⟹  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Wingdings 2" pitchFamily="2" charset="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Wingdings 2" pitchFamily="2" charset="2"/>
                          </a:rPr>
                          <m:t>𝑝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Wingdings 2" pitchFamily="2" charset="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Wingdings 2" pitchFamily="2" charset="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Wingdings 2" pitchFamily="2" charset="2"/>
                          </a:rPr>
                          <m:t>𝑐</m:t>
                        </m:r>
                      </m:e>
                    </m:acc>
                  </m:oMath>
                </a14:m>
                <a:endParaRPr lang="en-US" altLang="zh-CN" dirty="0">
                  <a:solidFill>
                    <a:srgbClr val="FF0000"/>
                  </a:solidFill>
                  <a:ea typeface="黑体" panose="02010609060101010101" pitchFamily="49" charset="-122"/>
                  <a:sym typeface="Wingdings 2" pitchFamily="2" charset="2"/>
                </a:endParaRPr>
              </a:p>
            </p:txBody>
          </p:sp>
        </mc:Choice>
        <mc:Fallback xmlns="">
          <p:sp>
            <p:nvSpPr>
              <p:cNvPr id="18" name="Rectangle 7">
                <a:extLst>
                  <a:ext uri="{FF2B5EF4-FFF2-40B4-BE49-F238E27FC236}">
                    <a16:creationId xmlns:a16="http://schemas.microsoft.com/office/drawing/2014/main" id="{4670FFD1-C6BC-2440-8F13-58E2BC3A2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4" y="798923"/>
                <a:ext cx="9144000" cy="5040313"/>
              </a:xfrm>
              <a:prstGeom prst="rect">
                <a:avLst/>
              </a:prstGeom>
              <a:blipFill>
                <a:blip r:embed="rId2"/>
                <a:stretch>
                  <a:fillRect l="-867" t="-48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FB22037-D4B5-429B-8EA5-8D118A5CAD10}"/>
                  </a:ext>
                </a:extLst>
              </p:cNvPr>
              <p:cNvSpPr/>
              <p:nvPr/>
            </p:nvSpPr>
            <p:spPr>
              <a:xfrm>
                <a:off x="4427984" y="1556791"/>
                <a:ext cx="13828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𝑝</m:t>
                          </m:r>
                        </m:e>
                      </m:acc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𝑚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FB22037-D4B5-429B-8EA5-8D118A5CAD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1556791"/>
                <a:ext cx="1382814" cy="461665"/>
              </a:xfrm>
              <a:prstGeom prst="rect">
                <a:avLst/>
              </a:prstGeom>
              <a:blipFill>
                <a:blip r:embed="rId3"/>
                <a:stretch>
                  <a:fillRect t="-18421" r="-18502"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674A49-8758-40AC-8236-97867CF18198}"/>
                  </a:ext>
                </a:extLst>
              </p:cNvPr>
              <p:cNvSpPr/>
              <p:nvPr/>
            </p:nvSpPr>
            <p:spPr>
              <a:xfrm>
                <a:off x="251520" y="4869264"/>
                <a:ext cx="8352928" cy="932628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d>
                        </m:sup>
                      </m:sSup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674A49-8758-40AC-8236-97867CF18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869264"/>
                <a:ext cx="8352928" cy="9326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6E88EA0-9529-49CE-BA0F-636B98C5D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E696B9D-C085-45B5-A136-CA826A6CD8A8}"/>
                  </a:ext>
                </a:extLst>
              </p:cNvPr>
              <p:cNvSpPr/>
              <p:nvPr/>
            </p:nvSpPr>
            <p:spPr>
              <a:xfrm>
                <a:off x="1826141" y="1237345"/>
                <a:ext cx="2181046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Wingdings 2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Wingdings 2" pitchFamily="2" charset="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𝑚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E696B9D-C085-45B5-A136-CA826A6CD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141" y="1237345"/>
                <a:ext cx="2181046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3538D78-5F81-4D75-9F19-9BDF20CA448E}"/>
                  </a:ext>
                </a:extLst>
              </p:cNvPr>
              <p:cNvSpPr/>
              <p:nvPr/>
            </p:nvSpPr>
            <p:spPr>
              <a:xfrm>
                <a:off x="2900309" y="2095285"/>
                <a:ext cx="382393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𝑝</m:t>
                              </m:r>
                            </m:e>
                          </m:acc>
                        </m:e>
                      </m:acc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e</m:t>
                              </m:r>
                            </m:e>
                          </m:d>
                        </m:sup>
                      </m:sSup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      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Wingdings 2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sym typeface="Wingdings 2" pitchFamily="2" charset="2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sym typeface="Wingdings 2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sym typeface="Wingdings 2" pitchFamily="2" charset="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sym typeface="Wingdings 2" pitchFamily="2" charset="2"/>
                                </a:rPr>
                                <m:t>e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3538D78-5F81-4D75-9F19-9BDF20CA44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309" y="2095285"/>
                <a:ext cx="3823931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1027">
                <a:extLst>
                  <a:ext uri="{FF2B5EF4-FFF2-40B4-BE49-F238E27FC236}">
                    <a16:creationId xmlns:a16="http://schemas.microsoft.com/office/drawing/2014/main" id="{30A2FF22-0616-4A38-91D4-7B28E168C7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188640"/>
                <a:ext cx="8568952" cy="66277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3399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noProof="0" dirty="0">
                    <a:latin typeface="Cambria Math" panose="02040503050406030204" pitchFamily="18" charset="0"/>
                    <a:ea typeface="黑体" panose="02010609060101010101" pitchFamily="49" charset="-122"/>
                  </a:rPr>
                  <a:t>任意系与质心系中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 panose="02010609060101010101" pitchFamily="49" charset="-122"/>
                    <a:cs typeface="+mn-cs"/>
                  </a:rPr>
                  <a:t>质点组角动量的关系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𝐽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𝐽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选取质心为新参考系原点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sSubSup>
                      <m:sSub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bSup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     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sSubSup>
                      <m:sSubSup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bSup>
                    <m:r>
                      <a:rPr kumimoji="1" lang="zh-CN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，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变成四项之和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×</m:t>
                          </m:r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×</m:t>
                          </m:r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质心系中，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naryPr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𝑚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′</m:t>
                            </m:r>
                          </m:sup>
                        </m:sSubSup>
                      </m:e>
                    </m:nary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𝑚</m:t>
                    </m:r>
                    <m:sSubSup>
                      <m:sSub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bSup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，因此第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项求和之后为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；</a:t>
                </a: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对时间求导，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第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项求和之后为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。因此质量组角动量表达式简化为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𝐽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×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𝐽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质点组总角动量 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= 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质心角动量  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+ 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质心系中质点组总角动量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总角动量 </a:t>
                </a:r>
                <a:r>
                  <a:rPr lang="en-US" altLang="zh-CN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= 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轨道角动量 </a:t>
                </a:r>
                <a:r>
                  <a:rPr lang="en-US" altLang="zh-CN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+ 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自旋</a:t>
                </a:r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Text Box 1027">
                <a:extLst>
                  <a:ext uri="{FF2B5EF4-FFF2-40B4-BE49-F238E27FC236}">
                    <a16:creationId xmlns:a16="http://schemas.microsoft.com/office/drawing/2014/main" id="{30A2FF22-0616-4A38-91D4-7B28E168C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88640"/>
                <a:ext cx="8568952" cy="6627776"/>
              </a:xfrm>
              <a:prstGeom prst="rect">
                <a:avLst/>
              </a:prstGeom>
              <a:blipFill>
                <a:blip r:embed="rId2"/>
                <a:stretch>
                  <a:fillRect l="-994" t="-918" b="-1102"/>
                </a:stretch>
              </a:blipFill>
              <a:ln w="9525">
                <a:solidFill>
                  <a:srgbClr val="FF3399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0BC5636-927B-4C34-BA1B-EC14F7E93BD7}"/>
                  </a:ext>
                </a:extLst>
              </p:cNvPr>
              <p:cNvSpPr/>
              <p:nvPr/>
            </p:nvSpPr>
            <p:spPr>
              <a:xfrm>
                <a:off x="7446997" y="30565"/>
                <a:ext cx="1697003" cy="764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0BC5636-927B-4C34-BA1B-EC14F7E93B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997" y="30565"/>
                <a:ext cx="1697003" cy="7645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55CB9-8B14-4D31-BDD6-2C15C366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8354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7">
            <a:extLst>
              <a:ext uri="{FF2B5EF4-FFF2-40B4-BE49-F238E27FC236}">
                <a16:creationId xmlns:a16="http://schemas.microsoft.com/office/drawing/2014/main" id="{F87C5852-7300-8F4F-AB8C-43B576D3C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27038"/>
            <a:ext cx="8207375" cy="522287"/>
          </a:xfrm>
          <a:prstGeom prst="rect">
            <a:avLst/>
          </a:prstGeom>
          <a:solidFill>
            <a:srgbClr val="FFFF00"/>
          </a:solidFill>
          <a:ln w="9525">
            <a:solidFill>
              <a:srgbClr val="66FF33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>
                <a:solidFill>
                  <a:srgbClr val="0000FF"/>
                </a:solidFill>
                <a:ea typeface="黑体" panose="02010609060101010101" pitchFamily="49" charset="-122"/>
              </a:rPr>
              <a:t>二、质点组动能定理</a:t>
            </a:r>
            <a:r>
              <a:rPr lang="en-US" altLang="zh-CN" sz="2800">
                <a:solidFill>
                  <a:srgbClr val="0000FF"/>
                </a:solidFill>
                <a:ea typeface="黑体" panose="02010609060101010101" pitchFamily="49" charset="-122"/>
              </a:rPr>
              <a:t>/</a:t>
            </a:r>
            <a:r>
              <a:rPr lang="zh-CN" altLang="en-US" sz="2800">
                <a:solidFill>
                  <a:srgbClr val="0000FF"/>
                </a:solidFill>
                <a:ea typeface="黑体" panose="02010609060101010101" pitchFamily="49" charset="-122"/>
              </a:rPr>
              <a:t>机械能守恒律（</a:t>
            </a:r>
            <a:r>
              <a:rPr lang="en-US" altLang="zh-CN" sz="2800">
                <a:solidFill>
                  <a:srgbClr val="CC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§</a:t>
            </a:r>
            <a:r>
              <a:rPr lang="en-US" altLang="zh-CN" sz="2800">
                <a:solidFill>
                  <a:srgbClr val="0000FF"/>
                </a:solidFill>
                <a:ea typeface="黑体" panose="02010609060101010101" pitchFamily="49" charset="-122"/>
              </a:rPr>
              <a:t>2.4</a:t>
            </a:r>
            <a:r>
              <a:rPr lang="zh-CN" altLang="en-US" sz="2800">
                <a:solidFill>
                  <a:srgbClr val="0000FF"/>
                </a:solidFill>
                <a:ea typeface="黑体" panose="02010609060101010101" pitchFamily="49" charset="-122"/>
              </a:rPr>
              <a:t>）</a:t>
            </a:r>
            <a:endParaRPr lang="zh-CN" altLang="en-US" sz="3200">
              <a:ea typeface="黑体" panose="02010609060101010101" pitchFamily="49" charset="-122"/>
            </a:endParaRPr>
          </a:p>
        </p:txBody>
      </p:sp>
      <p:sp>
        <p:nvSpPr>
          <p:cNvPr id="3" name="Text Box 19">
            <a:extLst>
              <a:ext uri="{FF2B5EF4-FFF2-40B4-BE49-F238E27FC236}">
                <a16:creationId xmlns:a16="http://schemas.microsoft.com/office/drawing/2014/main" id="{01E17786-A3E4-7D47-B6F0-BD981B2A3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628775"/>
            <a:ext cx="3419475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ea typeface="黑体" panose="02010609060101010101" pitchFamily="49" charset="-122"/>
              </a:rPr>
              <a:t>单个质点的动能定理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AE1FBFD-AE1D-E640-9F57-9BE6ABE472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5888" y="1597025"/>
          <a:ext cx="2667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6" name="Equation" r:id="rId3" imgW="15360650" imgH="3511550" progId="Equation.DSMT4">
                  <p:embed/>
                </p:oleObj>
              </mc:Choice>
              <mc:Fallback>
                <p:oleObj name="Equation" r:id="rId3" imgW="15360650" imgH="351155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5888" y="1597025"/>
                        <a:ext cx="2667000" cy="609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76624A5-46BE-B046-8691-C899D96E4E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5888" y="2235200"/>
          <a:ext cx="3352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7" name="Equation" r:id="rId5" imgW="19310350" imgH="4972050" progId="Equation.DSMT4">
                  <p:embed/>
                </p:oleObj>
              </mc:Choice>
              <mc:Fallback>
                <p:oleObj name="Equation" r:id="rId5" imgW="19310350" imgH="497205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5888" y="2235200"/>
                        <a:ext cx="33528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9">
            <a:extLst>
              <a:ext uri="{FF2B5EF4-FFF2-40B4-BE49-F238E27FC236}">
                <a16:creationId xmlns:a16="http://schemas.microsoft.com/office/drawing/2014/main" id="{E6B3374A-51F5-1E44-B56F-E8C2ED711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436813"/>
            <a:ext cx="362108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ea typeface="黑体" panose="02010609060101010101" pitchFamily="49" charset="-122"/>
              </a:rPr>
              <a:t>质点组总动能的微分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82515607-55B8-3F47-BE0A-54050CC69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52513"/>
            <a:ext cx="2800350" cy="461962"/>
          </a:xfrm>
          <a:prstGeom prst="rect">
            <a:avLst/>
          </a:prstGeom>
          <a:solidFill>
            <a:srgbClr val="FFFF66"/>
          </a:solidFill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FF"/>
                </a:solidFill>
                <a:ea typeface="黑体" panose="02010609060101010101" pitchFamily="49" charset="-122"/>
              </a:rPr>
              <a:t>1</a:t>
            </a:r>
            <a:r>
              <a:rPr lang="zh-CN" altLang="en-US">
                <a:solidFill>
                  <a:srgbClr val="0000FF"/>
                </a:solidFill>
                <a:ea typeface="黑体" panose="02010609060101010101" pitchFamily="49" charset="-122"/>
              </a:rPr>
              <a:t>、质点组动能定理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C39D879-5D16-4E49-9612-32EC126CB1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4588" y="3051175"/>
          <a:ext cx="1320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8" name="Equation" r:id="rId7" imgW="7607300" imgH="4972050" progId="Equation.DSMT4">
                  <p:embed/>
                </p:oleObj>
              </mc:Choice>
              <mc:Fallback>
                <p:oleObj name="Equation" r:id="rId7" imgW="7607300" imgH="497205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588" y="3051175"/>
                        <a:ext cx="13208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1C257179-E86C-F64E-A175-3280875D3B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65388" y="3063875"/>
          <a:ext cx="2794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9" name="Equation" r:id="rId9" imgW="16090900" imgH="5264150" progId="Equation.DSMT4">
                  <p:embed/>
                </p:oleObj>
              </mc:Choice>
              <mc:Fallback>
                <p:oleObj name="Equation" r:id="rId9" imgW="16090900" imgH="526415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388" y="3063875"/>
                        <a:ext cx="27940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AEA0D74D-B39F-BE49-A0C3-FE8FE0AD14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2513" y="3810000"/>
          <a:ext cx="2159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0" name="Equation" r:id="rId11" imgW="12433300" imgH="5264150" progId="Equation.DSMT4">
                  <p:embed/>
                </p:oleObj>
              </mc:Choice>
              <mc:Fallback>
                <p:oleObj name="Equation" r:id="rId11" imgW="12433300" imgH="526415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2513" y="3810000"/>
                        <a:ext cx="21590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261B6BE4-91BC-6F40-A14C-545C7977D0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2513" y="4568825"/>
          <a:ext cx="1422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1" name="Equation" r:id="rId13" imgW="8191500" imgH="5264150" progId="Equation.DSMT4">
                  <p:embed/>
                </p:oleObj>
              </mc:Choice>
              <mc:Fallback>
                <p:oleObj name="Equation" r:id="rId13" imgW="8191500" imgH="526415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2513" y="4568825"/>
                        <a:ext cx="1422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>
            <a:extLst>
              <a:ext uri="{FF2B5EF4-FFF2-40B4-BE49-F238E27FC236}">
                <a16:creationId xmlns:a16="http://schemas.microsoft.com/office/drawing/2014/main" id="{1B161D0C-18E3-D146-A2F9-248B67B7075A}"/>
              </a:ext>
            </a:extLst>
          </p:cNvPr>
          <p:cNvGrpSpPr>
            <a:grpSpLocks/>
          </p:cNvGrpSpPr>
          <p:nvPr/>
        </p:nvGrpSpPr>
        <p:grpSpPr bwMode="auto">
          <a:xfrm>
            <a:off x="5900738" y="3016250"/>
            <a:ext cx="2595562" cy="2249488"/>
            <a:chOff x="5793263" y="3135809"/>
            <a:chExt cx="2595161" cy="2249127"/>
          </a:xfrm>
        </p:grpSpPr>
        <p:sp>
          <p:nvSpPr>
            <p:cNvPr id="17427" name="椭圆 14">
              <a:extLst>
                <a:ext uri="{FF2B5EF4-FFF2-40B4-BE49-F238E27FC236}">
                  <a16:creationId xmlns:a16="http://schemas.microsoft.com/office/drawing/2014/main" id="{648302F1-D1DA-F143-B66C-D1BCFAB6D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3354" y="342947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17428" name="椭圆 15">
              <a:extLst>
                <a:ext uri="{FF2B5EF4-FFF2-40B4-BE49-F238E27FC236}">
                  <a16:creationId xmlns:a16="http://schemas.microsoft.com/office/drawing/2014/main" id="{73325BB5-5589-0D43-AC62-E8BCB2EA7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961" y="335340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17429" name="椭圆 16">
              <a:extLst>
                <a:ext uri="{FF2B5EF4-FFF2-40B4-BE49-F238E27FC236}">
                  <a16:creationId xmlns:a16="http://schemas.microsoft.com/office/drawing/2014/main" id="{846D3F58-67F1-7E4F-8225-84309BB6C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0585" y="375304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17430" name="椭圆 17">
              <a:extLst>
                <a:ext uri="{FF2B5EF4-FFF2-40B4-BE49-F238E27FC236}">
                  <a16:creationId xmlns:a16="http://schemas.microsoft.com/office/drawing/2014/main" id="{24D20E79-8926-104D-BE7F-F844C6CAB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8077" y="4396473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17431" name="椭圆 18">
              <a:extLst>
                <a:ext uri="{FF2B5EF4-FFF2-40B4-BE49-F238E27FC236}">
                  <a16:creationId xmlns:a16="http://schemas.microsoft.com/office/drawing/2014/main" id="{0C6DB1FF-16DA-2B40-93B6-157255972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8676" y="3975793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17432" name="椭圆 19">
              <a:extLst>
                <a:ext uri="{FF2B5EF4-FFF2-40B4-BE49-F238E27FC236}">
                  <a16:creationId xmlns:a16="http://schemas.microsoft.com/office/drawing/2014/main" id="{68FEBA28-4C09-6B43-A345-521EB603F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0200" y="3609032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17433" name="椭圆 20">
              <a:extLst>
                <a:ext uri="{FF2B5EF4-FFF2-40B4-BE49-F238E27FC236}">
                  <a16:creationId xmlns:a16="http://schemas.microsoft.com/office/drawing/2014/main" id="{61837A36-2E46-F244-99D3-1585096B6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7547" y="417780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黑体" panose="02010609060101010101" pitchFamily="49" charset="-122"/>
              </a:endParaRPr>
            </a:p>
          </p:txBody>
        </p:sp>
        <p:cxnSp>
          <p:nvCxnSpPr>
            <p:cNvPr id="17434" name="直接箭头连接符 21">
              <a:extLst>
                <a:ext uri="{FF2B5EF4-FFF2-40B4-BE49-F238E27FC236}">
                  <a16:creationId xmlns:a16="http://schemas.microsoft.com/office/drawing/2014/main" id="{E1285E47-50E0-6C4B-8BAA-B15EA4369F7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357815" y="3678929"/>
              <a:ext cx="162000" cy="1450710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435" name="直接箭头连接符 22">
              <a:extLst>
                <a:ext uri="{FF2B5EF4-FFF2-40B4-BE49-F238E27FC236}">
                  <a16:creationId xmlns:a16="http://schemas.microsoft.com/office/drawing/2014/main" id="{4AB0133C-0405-7045-AF5D-C8EAFEBD8889}"/>
                </a:ext>
              </a:extLst>
            </p:cNvPr>
            <p:cNvCxnSpPr>
              <a:cxnSpLocks noChangeShapeType="1"/>
              <a:endCxn id="17430" idx="3"/>
            </p:cNvCxnSpPr>
            <p:nvPr/>
          </p:nvCxnSpPr>
          <p:spPr bwMode="auto">
            <a:xfrm flipV="1">
              <a:off x="6327892" y="4488657"/>
              <a:ext cx="1386001" cy="618889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436" name="直接箭头连接符 23">
              <a:extLst>
                <a:ext uri="{FF2B5EF4-FFF2-40B4-BE49-F238E27FC236}">
                  <a16:creationId xmlns:a16="http://schemas.microsoft.com/office/drawing/2014/main" id="{E4E4DF0F-02F0-6241-BB37-8AEE042CEB2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300261" y="4148832"/>
              <a:ext cx="437353" cy="263085"/>
            </a:xfrm>
            <a:prstGeom prst="straightConnector1">
              <a:avLst/>
            </a:prstGeom>
            <a:noFill/>
            <a:ln w="38100" algn="ctr">
              <a:solidFill>
                <a:srgbClr val="0000FF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437" name="直接箭头连接符 24">
              <a:extLst>
                <a:ext uri="{FF2B5EF4-FFF2-40B4-BE49-F238E27FC236}">
                  <a16:creationId xmlns:a16="http://schemas.microsoft.com/office/drawing/2014/main" id="{9B045C4E-AA31-FE48-8A00-A3ED9819A0B1}"/>
                </a:ext>
              </a:extLst>
            </p:cNvPr>
            <p:cNvCxnSpPr>
              <a:cxnSpLocks noChangeShapeType="1"/>
              <a:stCxn id="17430" idx="1"/>
              <a:endCxn id="17432" idx="5"/>
            </p:cNvCxnSpPr>
            <p:nvPr/>
          </p:nvCxnSpPr>
          <p:spPr bwMode="auto">
            <a:xfrm flipH="1" flipV="1">
              <a:off x="6572384" y="3701216"/>
              <a:ext cx="1141509" cy="711073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438" name="直接箭头连接符 25">
              <a:extLst>
                <a:ext uri="{FF2B5EF4-FFF2-40B4-BE49-F238E27FC236}">
                  <a16:creationId xmlns:a16="http://schemas.microsoft.com/office/drawing/2014/main" id="{CB244A6E-7D89-8348-9BFE-BCA63E381DD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499663" y="3625147"/>
              <a:ext cx="500298" cy="346155"/>
            </a:xfrm>
            <a:prstGeom prst="straightConnector1">
              <a:avLst/>
            </a:prstGeom>
            <a:noFill/>
            <a:ln w="38100" algn="ctr">
              <a:solidFill>
                <a:srgbClr val="0000FF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aphicFrame>
          <p:nvGraphicFramePr>
            <p:cNvPr id="17439" name="对象 26">
              <a:extLst>
                <a:ext uri="{FF2B5EF4-FFF2-40B4-BE49-F238E27FC236}">
                  <a16:creationId xmlns:a16="http://schemas.microsoft.com/office/drawing/2014/main" id="{4D2C7B17-EC8D-254A-8596-23BA7CB996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101536" y="3639767"/>
            <a:ext cx="31680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42" name="Equation" r:id="rId15" imgW="1460500" imgH="2635250" progId="Equation.DSMT4">
                    <p:embed/>
                  </p:oleObj>
                </mc:Choice>
                <mc:Fallback>
                  <p:oleObj name="Equation" r:id="rId15" imgW="1460500" imgH="2635250" progId="Equation.DSMT4">
                    <p:embed/>
                    <p:pic>
                      <p:nvPicPr>
                        <p:cNvPr id="0" name="对象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01536" y="3639767"/>
                          <a:ext cx="316800" cy="571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40" name="对象 27">
              <a:extLst>
                <a:ext uri="{FF2B5EF4-FFF2-40B4-BE49-F238E27FC236}">
                  <a16:creationId xmlns:a16="http://schemas.microsoft.com/office/drawing/2014/main" id="{001D479C-3D37-D546-8105-7F91807020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518937" y="4614787"/>
            <a:ext cx="347662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43" name="Equation" r:id="rId17" imgW="1606550" imgH="2781300" progId="Equation.DSMT4">
                    <p:embed/>
                  </p:oleObj>
                </mc:Choice>
                <mc:Fallback>
                  <p:oleObj name="Equation" r:id="rId17" imgW="1606550" imgH="2781300" progId="Equation.DSMT4">
                    <p:embed/>
                    <p:pic>
                      <p:nvPicPr>
                        <p:cNvPr id="0" name="对象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18937" y="4614787"/>
                          <a:ext cx="347662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41" name="对象 28">
              <a:extLst>
                <a:ext uri="{FF2B5EF4-FFF2-40B4-BE49-F238E27FC236}">
                  <a16:creationId xmlns:a16="http://schemas.microsoft.com/office/drawing/2014/main" id="{8281B974-AD21-F64D-8F18-367E5B5D19D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89181" y="3820818"/>
            <a:ext cx="354960" cy="532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44" name="Equation" r:id="rId19" imgW="2051050" imgH="3073400" progId="Equation.DSMT4">
                    <p:embed/>
                  </p:oleObj>
                </mc:Choice>
                <mc:Fallback>
                  <p:oleObj name="Equation" r:id="rId19" imgW="2051050" imgH="3073400" progId="Equation.DSMT4">
                    <p:embed/>
                    <p:pic>
                      <p:nvPicPr>
                        <p:cNvPr id="0" name="对象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89181" y="3820818"/>
                          <a:ext cx="354960" cy="532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42" name="对象 29">
              <a:extLst>
                <a:ext uri="{FF2B5EF4-FFF2-40B4-BE49-F238E27FC236}">
                  <a16:creationId xmlns:a16="http://schemas.microsoft.com/office/drawing/2014/main" id="{C0D9E4FF-51D4-9B4E-8038-11216DE8525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36578" y="4143896"/>
            <a:ext cx="380880" cy="532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45" name="Equation" r:id="rId21" imgW="2197100" imgH="3073400" progId="Equation.DSMT4">
                    <p:embed/>
                  </p:oleObj>
                </mc:Choice>
                <mc:Fallback>
                  <p:oleObj name="Equation" r:id="rId21" imgW="2197100" imgH="3073400" progId="Equation.DSMT4">
                    <p:embed/>
                    <p:pic>
                      <p:nvPicPr>
                        <p:cNvPr id="0" name="对象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36578" y="4143896"/>
                          <a:ext cx="380880" cy="532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43" name="矩形 30">
              <a:extLst>
                <a:ext uri="{FF2B5EF4-FFF2-40B4-BE49-F238E27FC236}">
                  <a16:creationId xmlns:a16="http://schemas.microsoft.com/office/drawing/2014/main" id="{E4BF99B3-F150-BE4C-8B7E-FDCBC439E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263" y="3135809"/>
              <a:ext cx="2595161" cy="224912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黑体" panose="02010609060101010101" pitchFamily="49" charset="-122"/>
              </a:endParaRPr>
            </a:p>
          </p:txBody>
        </p:sp>
      </p:grpSp>
      <p:sp>
        <p:nvSpPr>
          <p:cNvPr id="32" name="Text Box 19">
            <a:extLst>
              <a:ext uri="{FF2B5EF4-FFF2-40B4-BE49-F238E27FC236}">
                <a16:creationId xmlns:a16="http://schemas.microsoft.com/office/drawing/2014/main" id="{94A74005-2723-9F47-A46E-12E010B9A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3275" y="5305425"/>
            <a:ext cx="2733675" cy="646113"/>
          </a:xfrm>
          <a:prstGeom prst="rect">
            <a:avLst/>
          </a:prstGeom>
          <a:solidFill>
            <a:srgbClr val="FFFF66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800">
                <a:ea typeface="黑体" panose="02010609060101010101" pitchFamily="49" charset="-122"/>
              </a:rPr>
              <a:t>内力元功 </a:t>
            </a:r>
            <a:r>
              <a:rPr lang="en-US" altLang="zh-CN" sz="1800">
                <a:ea typeface="黑体" panose="02010609060101010101" pitchFamily="49" charset="-122"/>
              </a:rPr>
              <a:t>=</a:t>
            </a:r>
          </a:p>
          <a:p>
            <a:pPr eaLnBrk="1" hangingPunct="1"/>
            <a:r>
              <a:rPr lang="zh-CN" altLang="en-US" sz="1800">
                <a:ea typeface="黑体" panose="02010609060101010101" pitchFamily="49" charset="-122"/>
              </a:rPr>
              <a:t>内力大小 </a:t>
            </a:r>
            <a:r>
              <a:rPr lang="zh-CN" altLang="en-US" sz="1800">
                <a:ea typeface="黑体" panose="02010609060101010101" pitchFamily="49" charset="-122"/>
                <a:sym typeface="Symbol" pitchFamily="2" charset="2"/>
              </a:rPr>
              <a:t> </a:t>
            </a:r>
            <a:r>
              <a:rPr lang="zh-CN" altLang="en-US" sz="1800">
                <a:ea typeface="黑体" panose="02010609060101010101" pitchFamily="49" charset="-122"/>
              </a:rPr>
              <a:t>相对距离微分</a:t>
            </a:r>
            <a:endParaRPr lang="zh-CN" altLang="en-US" sz="1800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  <p:sp>
        <p:nvSpPr>
          <p:cNvPr id="33" name="Text Box 19">
            <a:extLst>
              <a:ext uri="{FF2B5EF4-FFF2-40B4-BE49-F238E27FC236}">
                <a16:creationId xmlns:a16="http://schemas.microsoft.com/office/drawing/2014/main" id="{9DDBDD25-CDFF-9145-B249-86429D6F5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900" y="5443538"/>
            <a:ext cx="2228850" cy="369887"/>
          </a:xfrm>
          <a:prstGeom prst="rect">
            <a:avLst/>
          </a:prstGeom>
          <a:solidFill>
            <a:srgbClr val="FFFF66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800">
                <a:ea typeface="黑体" panose="02010609060101010101" pitchFamily="49" charset="-122"/>
              </a:rPr>
              <a:t>内力做功不为</a:t>
            </a:r>
            <a:r>
              <a:rPr lang="en-US" altLang="zh-CN" sz="1800">
                <a:ea typeface="黑体" panose="02010609060101010101" pitchFamily="49" charset="-122"/>
              </a:rPr>
              <a:t>0 !!!</a:t>
            </a:r>
            <a:endParaRPr lang="zh-CN" altLang="en-US" sz="1800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  <p:sp>
        <p:nvSpPr>
          <p:cNvPr id="34" name="Text Box 19">
            <a:extLst>
              <a:ext uri="{FF2B5EF4-FFF2-40B4-BE49-F238E27FC236}">
                <a16:creationId xmlns:a16="http://schemas.microsoft.com/office/drawing/2014/main" id="{95D2F606-C923-1143-ABA9-755EBC10A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3" y="6010275"/>
            <a:ext cx="2374900" cy="4572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FF"/>
                </a:solidFill>
                <a:ea typeface="黑体" panose="02010609060101010101" pitchFamily="49" charset="-122"/>
              </a:rPr>
              <a:t>质点组动能定理</a:t>
            </a:r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E49EFA91-B57C-2548-AA16-B4A75D6D8B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67025" y="5957888"/>
          <a:ext cx="30226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6" name="Equation" r:id="rId23" imgW="17405350" imgH="4972050" progId="Equation.DSMT4">
                  <p:embed/>
                </p:oleObj>
              </mc:Choice>
              <mc:Fallback>
                <p:oleObj name="Equation" r:id="rId23" imgW="17405350" imgH="4972050" progId="Equation.DSMT4">
                  <p:embed/>
                  <p:pic>
                    <p:nvPicPr>
                      <p:cNvPr id="0" name="对象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7025" y="5957888"/>
                        <a:ext cx="3022600" cy="86360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BCB49F-880C-4B51-9F51-201C9C3B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32" grpId="0" animBg="1"/>
      <p:bldP spid="33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19">
                <a:extLst>
                  <a:ext uri="{FF2B5EF4-FFF2-40B4-BE49-F238E27FC236}">
                    <a16:creationId xmlns:a16="http://schemas.microsoft.com/office/drawing/2014/main" id="{1805EBEF-1CDF-5143-B88A-B102E1E61F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689036"/>
                <a:ext cx="8640960" cy="5327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altLang="zh-CN" dirty="0">
                    <a:ea typeface="黑体" panose="02010609060101010101" pitchFamily="49" charset="-122"/>
                  </a:rPr>
                  <a:t>1</a:t>
                </a:r>
                <a:r>
                  <a:rPr lang="zh-CN" altLang="en-US" dirty="0">
                    <a:ea typeface="黑体" panose="02010609060101010101" pitchFamily="49" charset="-122"/>
                  </a:rPr>
                  <a:t>）考虑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惯性力</a:t>
                </a:r>
                <a:r>
                  <a:rPr lang="zh-CN" altLang="en-US" dirty="0">
                    <a:ea typeface="黑体" panose="02010609060101010101" pitchFamily="49" charset="-122"/>
                  </a:rPr>
                  <a:t>之后，牛顿定律在</a:t>
                </a:r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平动加速系</a:t>
                </a:r>
                <a:r>
                  <a:rPr lang="zh-CN" altLang="en-US" dirty="0">
                    <a:ea typeface="黑体" panose="02010609060101010101" pitchFamily="49" charset="-122"/>
                  </a:rPr>
                  <a:t>中成立</a:t>
                </a:r>
                <a:endParaRPr lang="en-US" altLang="zh-CN" i="1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zh-CN" dirty="0">
                    <a:ea typeface="黑体" panose="02010609060101010101" pitchFamily="49" charset="-12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⟹</m:t>
                    </m:r>
                  </m:oMath>
                </a14:m>
                <a:r>
                  <a:rPr lang="zh-CN" altLang="en-US" dirty="0">
                    <a:ea typeface="黑体" panose="02010609060101010101" pitchFamily="49" charset="-122"/>
                  </a:rPr>
                  <a:t>  质点组动能定理也成立（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外力中包括惯性力</a:t>
                </a:r>
                <a:r>
                  <a:rPr lang="zh-CN" altLang="en-US" dirty="0">
                    <a:ea typeface="黑体" panose="02010609060101010101" pitchFamily="49" charset="-122"/>
                  </a:rPr>
                  <a:t>）</a:t>
                </a:r>
                <a:endParaRPr lang="en-US" altLang="zh-CN" i="1" dirty="0"/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zh-CN" dirty="0">
                    <a:ea typeface="黑体" panose="02010609060101010101" pitchFamily="49" charset="-122"/>
                  </a:rPr>
                  <a:t>    </a:t>
                </a:r>
                <a:r>
                  <a:rPr lang="zh-CN" altLang="en-US" dirty="0">
                    <a:ea typeface="黑体" panose="02010609060101010101" pitchFamily="49" charset="-122"/>
                  </a:rPr>
                  <a:t>平动加速系中，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惯性力的功</a:t>
                </a:r>
                <a:r>
                  <a:rPr lang="zh-CN" altLang="en-US" dirty="0">
                    <a:ea typeface="黑体" panose="02010609060101010101" pitchFamily="49" charset="-122"/>
                  </a:rPr>
                  <a:t>也可以做很大的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简化</a:t>
                </a:r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质点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惯性力元功之和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= 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作用到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质心的惯性力的元功</a:t>
                </a:r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平动加速系中动能定理</a:t>
                </a:r>
                <a:r>
                  <a:rPr lang="zh-CN" altLang="en-US" dirty="0">
                    <a:ea typeface="黑体" panose="02010609060101010101" pitchFamily="49" charset="-122"/>
                  </a:rPr>
                  <a:t>的形式</a:t>
                </a: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Text Box 19">
                <a:extLst>
                  <a:ext uri="{FF2B5EF4-FFF2-40B4-BE49-F238E27FC236}">
                    <a16:creationId xmlns:a16="http://schemas.microsoft.com/office/drawing/2014/main" id="{1805EBEF-1CDF-5143-B88A-B102E1E61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689036"/>
                <a:ext cx="8640960" cy="5327099"/>
              </a:xfrm>
              <a:prstGeom prst="rect">
                <a:avLst/>
              </a:prstGeom>
              <a:blipFill>
                <a:blip r:embed="rId2"/>
                <a:stretch>
                  <a:fillRect l="-1058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1635D41-C6EF-4F76-BB06-ACDEC8C36343}"/>
                  </a:ext>
                </a:extLst>
              </p:cNvPr>
              <p:cNvSpPr txBox="1"/>
              <p:nvPr/>
            </p:nvSpPr>
            <p:spPr>
              <a:xfrm>
                <a:off x="5903640" y="28526"/>
                <a:ext cx="3240360" cy="764568"/>
              </a:xfrm>
              <a:prstGeom prst="rect">
                <a:avLst/>
              </a:prstGeom>
              <a:solidFill>
                <a:srgbClr val="FFFF66"/>
              </a:solidFill>
              <a:ln w="381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defRPr sz="1800">
                    <a:ea typeface="黑体" panose="02010609060101010101" pitchFamily="49" charset="-122"/>
                  </a:defRPr>
                </a:lvl1pPr>
                <a:lvl2pPr marL="742950" indent="-285750"/>
                <a:lvl3pPr marL="1143000" indent="-228600"/>
                <a:lvl4pPr marL="1600200" indent="-228600"/>
                <a:lvl5pPr marL="2057400" indent="-22860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1635D41-C6EF-4F76-BB06-ACDEC8C36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640" y="28526"/>
                <a:ext cx="3240360" cy="7645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F3D14E-8A3B-4C1E-B11D-1231193A31BB}"/>
                  </a:ext>
                </a:extLst>
              </p:cNvPr>
              <p:cNvSpPr/>
              <p:nvPr/>
            </p:nvSpPr>
            <p:spPr>
              <a:xfrm>
                <a:off x="7308304" y="2132856"/>
                <a:ext cx="1517274" cy="68980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F3D14E-8A3B-4C1E-B11D-1231193A3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2132856"/>
                <a:ext cx="1517274" cy="689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8">
            <a:extLst>
              <a:ext uri="{FF2B5EF4-FFF2-40B4-BE49-F238E27FC236}">
                <a16:creationId xmlns:a16="http://schemas.microsoft.com/office/drawing/2014/main" id="{2EF8D2A0-D20B-43B0-B267-010A4011A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318"/>
            <a:ext cx="1415772" cy="461665"/>
          </a:xfrm>
          <a:prstGeom prst="rect">
            <a:avLst/>
          </a:prstGeom>
          <a:solidFill>
            <a:srgbClr val="FFFF66"/>
          </a:solidFill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几点讨论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FA25F2-5758-48AD-840B-85D07C6D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778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19">
                <a:extLst>
                  <a:ext uri="{FF2B5EF4-FFF2-40B4-BE49-F238E27FC236}">
                    <a16:creationId xmlns:a16="http://schemas.microsoft.com/office/drawing/2014/main" id="{1805EBEF-1CDF-5143-B88A-B102E1E61F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1520" y="689036"/>
                <a:ext cx="8640960" cy="39247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altLang="zh-CN" b="1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zh-CN" dirty="0">
                    <a:ea typeface="黑体" panose="02010609060101010101" pitchFamily="49" charset="-122"/>
                  </a:rPr>
                  <a:t>2</a:t>
                </a:r>
                <a:r>
                  <a:rPr lang="zh-CN" altLang="en-US" dirty="0">
                    <a:ea typeface="黑体" panose="02010609060101010101" pitchFamily="49" charset="-122"/>
                  </a:rPr>
                  <a:t>）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质心系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中，质心固定在原点，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，</a:t>
                </a:r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质心系动能定理</a:t>
                </a:r>
                <a:r>
                  <a:rPr lang="zh-CN" altLang="en-US" dirty="0">
                    <a:ea typeface="黑体" panose="02010609060101010101" pitchFamily="49" charset="-122"/>
                  </a:rPr>
                  <a:t>为</a:t>
                </a:r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algn="ctr" eaLnBrk="1" hangingPunct="1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在质心系中，惯性力对总角动量和总动能的微分均无贡献</a:t>
                </a:r>
              </a:p>
            </p:txBody>
          </p:sp>
        </mc:Choice>
        <mc:Fallback xmlns="">
          <p:sp>
            <p:nvSpPr>
              <p:cNvPr id="5" name="Text Box 19">
                <a:extLst>
                  <a:ext uri="{FF2B5EF4-FFF2-40B4-BE49-F238E27FC236}">
                    <a16:creationId xmlns:a16="http://schemas.microsoft.com/office/drawing/2014/main" id="{1805EBEF-1CDF-5143-B88A-B102E1E61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689036"/>
                <a:ext cx="8640960" cy="3924792"/>
              </a:xfrm>
              <a:prstGeom prst="rect">
                <a:avLst/>
              </a:prstGeom>
              <a:blipFill>
                <a:blip r:embed="rId2"/>
                <a:stretch>
                  <a:fillRect l="-1058" b="-2019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F3D14E-8A3B-4C1E-B11D-1231193A31BB}"/>
                  </a:ext>
                </a:extLst>
              </p:cNvPr>
              <p:cNvSpPr/>
              <p:nvPr/>
            </p:nvSpPr>
            <p:spPr>
              <a:xfrm>
                <a:off x="7308304" y="2132856"/>
                <a:ext cx="1517274" cy="68980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F3D14E-8A3B-4C1E-B11D-1231193A3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2132856"/>
                <a:ext cx="1517274" cy="689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8">
            <a:extLst>
              <a:ext uri="{FF2B5EF4-FFF2-40B4-BE49-F238E27FC236}">
                <a16:creationId xmlns:a16="http://schemas.microsoft.com/office/drawing/2014/main" id="{2EF8D2A0-D20B-43B0-B267-010A4011A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318"/>
            <a:ext cx="1415772" cy="461665"/>
          </a:xfrm>
          <a:prstGeom prst="rect">
            <a:avLst/>
          </a:prstGeom>
          <a:solidFill>
            <a:srgbClr val="FFFF66"/>
          </a:solidFill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几点讨论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9362F6-03AE-4471-B98D-506EF710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909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>
            <a:extLst>
              <a:ext uri="{FF2B5EF4-FFF2-40B4-BE49-F238E27FC236}">
                <a16:creationId xmlns:a16="http://schemas.microsoft.com/office/drawing/2014/main" id="{192023DA-6568-4740-8DF9-89E295720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476250"/>
            <a:ext cx="3724275" cy="461963"/>
          </a:xfrm>
          <a:prstGeom prst="rect">
            <a:avLst/>
          </a:prstGeom>
          <a:solidFill>
            <a:srgbClr val="FFFF66"/>
          </a:solidFill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FF"/>
                </a:solidFill>
                <a:ea typeface="黑体" panose="02010609060101010101" pitchFamily="49" charset="-122"/>
              </a:rPr>
              <a:t>2</a:t>
            </a:r>
            <a:r>
              <a:rPr lang="zh-CN" altLang="en-US">
                <a:solidFill>
                  <a:srgbClr val="0000FF"/>
                </a:solidFill>
                <a:ea typeface="黑体" panose="02010609060101010101" pitchFamily="49" charset="-122"/>
              </a:rPr>
              <a:t>、质点组机械能守恒定律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511BD92-38B3-C347-A7B4-F14FF7D4DF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3800" y="276225"/>
          <a:ext cx="30226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7" name="Equation" r:id="rId3" imgW="17405350" imgH="4972050" progId="Equation.DSMT4">
                  <p:embed/>
                </p:oleObj>
              </mc:Choice>
              <mc:Fallback>
                <p:oleObj name="Equation" r:id="rId3" imgW="17405350" imgH="497205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276225"/>
                        <a:ext cx="3022600" cy="86360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9">
            <a:extLst>
              <a:ext uri="{FF2B5EF4-FFF2-40B4-BE49-F238E27FC236}">
                <a16:creationId xmlns:a16="http://schemas.microsoft.com/office/drawing/2014/main" id="{773F1847-8B6C-7349-80C2-1AB4535B0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426981"/>
            <a:ext cx="3671887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ea typeface="黑体" panose="02010609060101010101" pitchFamily="49" charset="-122"/>
              </a:rPr>
              <a:t>单个质点的机械能守恒律</a:t>
            </a: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541ECDD1-592E-CD48-AC08-6EB66D46B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117850"/>
            <a:ext cx="3671887" cy="461963"/>
          </a:xfrm>
          <a:prstGeom prst="rect">
            <a:avLst/>
          </a:prstGeom>
          <a:solidFill>
            <a:srgbClr val="FFFF66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FF"/>
                </a:solidFill>
                <a:ea typeface="黑体" panose="02010609060101010101" pitchFamily="49" charset="-122"/>
              </a:rPr>
              <a:t>质点组的机械能守恒律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204C3A3-6006-8C47-93A8-6BAEB5F50565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2060575"/>
            <a:ext cx="7561263" cy="515938"/>
            <a:chOff x="323528" y="1883271"/>
            <a:chExt cx="7560840" cy="516123"/>
          </a:xfrm>
        </p:grpSpPr>
        <p:sp>
          <p:nvSpPr>
            <p:cNvPr id="18444" name="Text Box 19">
              <a:extLst>
                <a:ext uri="{FF2B5EF4-FFF2-40B4-BE49-F238E27FC236}">
                  <a16:creationId xmlns:a16="http://schemas.microsoft.com/office/drawing/2014/main" id="{02A1F8E3-9D65-F24E-933A-12C9DF16F1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528" y="1891394"/>
              <a:ext cx="7560840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ea typeface="黑体" panose="02010609060101010101" pitchFamily="49" charset="-122"/>
                </a:rPr>
                <a:t>如果       和        均为保守力 </a:t>
              </a:r>
              <a:r>
                <a:rPr lang="zh-CN" altLang="en-US" dirty="0">
                  <a:ea typeface="黑体" panose="02010609060101010101" pitchFamily="49" charset="-122"/>
                  <a:sym typeface="Symbol" pitchFamily="2" charset="2"/>
                </a:rPr>
                <a:t> 机械能 </a:t>
              </a:r>
              <a:r>
                <a:rPr lang="en-US" altLang="zh-CN" i="1" dirty="0" err="1">
                  <a:ea typeface="黑体" panose="02010609060101010101" pitchFamily="49" charset="-122"/>
                  <a:sym typeface="Symbol" pitchFamily="2" charset="2"/>
                </a:rPr>
                <a:t>E</a:t>
              </a:r>
              <a:r>
                <a:rPr lang="en-US" altLang="zh-CN" i="1" baseline="-25000" dirty="0" err="1">
                  <a:ea typeface="黑体" panose="02010609060101010101" pitchFamily="49" charset="-122"/>
                  <a:sym typeface="Symbol" pitchFamily="2" charset="2"/>
                </a:rPr>
                <a:t>i</a:t>
              </a:r>
              <a:r>
                <a:rPr lang="en-US" altLang="zh-CN" i="1" dirty="0">
                  <a:ea typeface="黑体" panose="02010609060101010101" pitchFamily="49" charset="-122"/>
                  <a:sym typeface="Symbol" pitchFamily="2" charset="2"/>
                </a:rPr>
                <a:t>=</a:t>
              </a:r>
              <a:r>
                <a:rPr lang="en-US" altLang="zh-CN" i="1" dirty="0" err="1">
                  <a:ea typeface="黑体" panose="02010609060101010101" pitchFamily="49" charset="-122"/>
                  <a:sym typeface="Symbol" pitchFamily="2" charset="2"/>
                </a:rPr>
                <a:t>T</a:t>
              </a:r>
              <a:r>
                <a:rPr lang="en-US" altLang="zh-CN" i="1" baseline="-25000" dirty="0" err="1">
                  <a:ea typeface="黑体" panose="02010609060101010101" pitchFamily="49" charset="-122"/>
                  <a:sym typeface="Symbol" pitchFamily="2" charset="2"/>
                </a:rPr>
                <a:t>i</a:t>
              </a:r>
              <a:r>
                <a:rPr lang="en-US" altLang="zh-CN" i="1" dirty="0" err="1">
                  <a:ea typeface="黑体" panose="02010609060101010101" pitchFamily="49" charset="-122"/>
                  <a:sym typeface="Symbol" pitchFamily="2" charset="2"/>
                </a:rPr>
                <a:t>+V</a:t>
              </a:r>
              <a:r>
                <a:rPr lang="en-US" altLang="zh-CN" i="1" baseline="-25000" dirty="0" err="1">
                  <a:ea typeface="黑体" panose="02010609060101010101" pitchFamily="49" charset="-122"/>
                  <a:sym typeface="Symbol" pitchFamily="2" charset="2"/>
                </a:rPr>
                <a:t>i</a:t>
              </a:r>
              <a:r>
                <a:rPr lang="en-US" altLang="zh-CN" i="1" dirty="0">
                  <a:ea typeface="黑体" panose="02010609060101010101" pitchFamily="49" charset="-122"/>
                  <a:sym typeface="Symbol" pitchFamily="2" charset="2"/>
                </a:rPr>
                <a:t> </a:t>
              </a:r>
              <a:r>
                <a:rPr lang="zh-CN" altLang="en-US" dirty="0">
                  <a:ea typeface="黑体" panose="02010609060101010101" pitchFamily="49" charset="-122"/>
                  <a:sym typeface="Symbol" pitchFamily="2" charset="2"/>
                </a:rPr>
                <a:t>守恒</a:t>
              </a:r>
              <a:endParaRPr lang="zh-CN" altLang="en-US" dirty="0">
                <a:ea typeface="黑体" panose="02010609060101010101" pitchFamily="49" charset="-122"/>
              </a:endParaRPr>
            </a:p>
          </p:txBody>
        </p:sp>
        <p:graphicFrame>
          <p:nvGraphicFramePr>
            <p:cNvPr id="18445" name="对象 6">
              <a:extLst>
                <a:ext uri="{FF2B5EF4-FFF2-40B4-BE49-F238E27FC236}">
                  <a16:creationId xmlns:a16="http://schemas.microsoft.com/office/drawing/2014/main" id="{19A9499A-C69E-B544-8D94-C5F3E31198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43608" y="1891394"/>
            <a:ext cx="5334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78" name="Equation" r:id="rId5" imgW="3073400" imgH="2927350" progId="Equation.DSMT4">
                    <p:embed/>
                  </p:oleObj>
                </mc:Choice>
                <mc:Fallback>
                  <p:oleObj name="Equation" r:id="rId5" imgW="3073400" imgH="2927350" progId="Equation.DSMT4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3608" y="1891394"/>
                          <a:ext cx="533400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6" name="对象 10">
              <a:extLst>
                <a:ext uri="{FF2B5EF4-FFF2-40B4-BE49-F238E27FC236}">
                  <a16:creationId xmlns:a16="http://schemas.microsoft.com/office/drawing/2014/main" id="{08CCC18C-21D2-D24B-85CD-7C732527ECE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07850" y="1883271"/>
            <a:ext cx="5334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79" name="Equation" r:id="rId7" imgW="3073400" imgH="2927350" progId="Equation.DSMT4">
                    <p:embed/>
                  </p:oleObj>
                </mc:Choice>
                <mc:Fallback>
                  <p:oleObj name="Equation" r:id="rId7" imgW="3073400" imgH="2927350" progId="Equation.DSMT4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7850" y="1883271"/>
                          <a:ext cx="533400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A8B91B0-7897-EC48-B0EC-7A6D4E485B58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3741738"/>
            <a:ext cx="6624638" cy="1073644"/>
            <a:chOff x="323528" y="3013905"/>
            <a:chExt cx="6624736" cy="1074250"/>
          </a:xfrm>
        </p:grpSpPr>
        <p:sp>
          <p:nvSpPr>
            <p:cNvPr id="18442" name="Text Box 19">
              <a:extLst>
                <a:ext uri="{FF2B5EF4-FFF2-40B4-BE49-F238E27FC236}">
                  <a16:creationId xmlns:a16="http://schemas.microsoft.com/office/drawing/2014/main" id="{771E6CAA-07DC-F24F-BEDB-9FE7B4B30A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528" y="3013905"/>
              <a:ext cx="6624736" cy="946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ea typeface="黑体" panose="02010609060101010101" pitchFamily="49" charset="-122"/>
                </a:rPr>
                <a:t>如果</a:t>
              </a:r>
              <a:r>
                <a:rPr lang="zh-CN" altLang="en-US" dirty="0">
                  <a:solidFill>
                    <a:srgbClr val="0000FF"/>
                  </a:solidFill>
                  <a:ea typeface="黑体" panose="02010609060101010101" pitchFamily="49" charset="-122"/>
                </a:rPr>
                <a:t>所有质点</a:t>
              </a:r>
              <a:r>
                <a:rPr lang="zh-CN" altLang="en-US" dirty="0">
                  <a:ea typeface="黑体" panose="02010609060101010101" pitchFamily="49" charset="-122"/>
                </a:rPr>
                <a:t>的</a:t>
              </a:r>
              <a:r>
                <a:rPr lang="zh-CN" altLang="en-US" dirty="0">
                  <a:solidFill>
                    <a:srgbClr val="0000FF"/>
                  </a:solidFill>
                  <a:ea typeface="黑体" panose="02010609060101010101" pitchFamily="49" charset="-122"/>
                </a:rPr>
                <a:t>内力和外力</a:t>
              </a:r>
              <a:r>
                <a:rPr lang="zh-CN" altLang="en-US" dirty="0">
                  <a:ea typeface="黑体" panose="02010609060101010101" pitchFamily="49" charset="-122"/>
                </a:rPr>
                <a:t>均为保守力</a:t>
              </a:r>
              <a:endParaRPr lang="en-US" altLang="zh-CN" dirty="0">
                <a:ea typeface="黑体" panose="02010609060101010101" pitchFamily="49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zh-CN" altLang="en-US" dirty="0">
                  <a:ea typeface="黑体" panose="02010609060101010101" pitchFamily="49" charset="-122"/>
                </a:rPr>
                <a:t> </a:t>
              </a:r>
              <a:r>
                <a:rPr lang="zh-CN" altLang="en-US" dirty="0">
                  <a:ea typeface="黑体" panose="02010609060101010101" pitchFamily="49" charset="-122"/>
                  <a:sym typeface="Symbol" pitchFamily="2" charset="2"/>
                </a:rPr>
                <a:t> 机械能                        守恒</a:t>
              </a:r>
              <a:endParaRPr lang="zh-CN" altLang="en-US" dirty="0">
                <a:ea typeface="黑体" panose="02010609060101010101" pitchFamily="49" charset="-122"/>
              </a:endParaRPr>
            </a:p>
          </p:txBody>
        </p:sp>
        <p:graphicFrame>
          <p:nvGraphicFramePr>
            <p:cNvPr id="18443" name="对象 13">
              <a:extLst>
                <a:ext uri="{FF2B5EF4-FFF2-40B4-BE49-F238E27FC236}">
                  <a16:creationId xmlns:a16="http://schemas.microsoft.com/office/drawing/2014/main" id="{D8BE2417-3829-0F45-A771-4DED6A55878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92174094"/>
                </p:ext>
              </p:extLst>
            </p:nvPr>
          </p:nvGraphicFramePr>
          <p:xfrm>
            <a:off x="1835396" y="3440455"/>
            <a:ext cx="1676400" cy="647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80" name="Equation" r:id="rId9" imgW="12871450" imgH="4972050" progId="Equation.DSMT4">
                    <p:embed/>
                  </p:oleObj>
                </mc:Choice>
                <mc:Fallback>
                  <p:oleObj name="Equation" r:id="rId9" imgW="12871450" imgH="4972050" progId="Equation.DSMT4">
                    <p:embed/>
                    <p:pic>
                      <p:nvPicPr>
                        <p:cNvPr id="0" name="对象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5396" y="3440455"/>
                          <a:ext cx="1676400" cy="647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AADE714F-ACBD-3547-B9FE-190FD688B7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519086"/>
              </p:ext>
            </p:extLst>
          </p:nvPr>
        </p:nvGraphicFramePr>
        <p:xfrm>
          <a:off x="6228184" y="3013076"/>
          <a:ext cx="20764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1" name="Equation" r:id="rId11" imgW="15944850" imgH="4972050" progId="Equation.DSMT4">
                  <p:embed/>
                </p:oleObj>
              </mc:Choice>
              <mc:Fallback>
                <p:oleObj name="Equation" r:id="rId11" imgW="15944850" imgH="4972050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3013076"/>
                        <a:ext cx="20764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F652CBC-F0F9-4453-8F80-E040C06D9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21309E0-A342-4D02-9D71-1E9B5E9FB3D5}"/>
              </a:ext>
            </a:extLst>
          </p:cNvPr>
          <p:cNvSpPr txBox="1"/>
          <p:nvPr/>
        </p:nvSpPr>
        <p:spPr>
          <a:xfrm>
            <a:off x="179512" y="116632"/>
            <a:ext cx="37240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例题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4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：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荡秋千的力学原理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19">
                <a:extLst>
                  <a:ext uri="{FF2B5EF4-FFF2-40B4-BE49-F238E27FC236}">
                    <a16:creationId xmlns:a16="http://schemas.microsoft.com/office/drawing/2014/main" id="{62A5B406-4C8C-47AB-87D4-5FC1816AF6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675089"/>
                <a:ext cx="8784976" cy="61829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人和脚踏板组成的质点组，受到的外力只有绳子拉力和重力。</a:t>
                </a:r>
                <a:endPara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绳子拉力不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做功</a:t>
                </a: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；重力是保守力，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重力</a:t>
                </a: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做功只会实现重力势能与动能的转化，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不会导致机械能的变化</a:t>
                </a: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。秋千越荡越高，机械能的增加由何而来？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问题的简化：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用简单的代替人和踏板，</a:t>
                </a:r>
                <a:r>
                  <a:rPr lang="zh-CN" altLang="en-US" noProof="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质点组的外力已讨论，内力为人和踏板之间的作用力。</a:t>
                </a:r>
                <a:endParaRPr lang="en-US" altLang="zh-CN" noProof="0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即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人肌肉的力量</a:t>
                </a: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为沿两质点连线指向外部，而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12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(</m:t>
                    </m:r>
                    <m:r>
                      <a:rPr kumimoji="1" lang="en-US" altLang="zh-CN" sz="2400" b="0" i="1" u="none" strike="noStrike" kern="1200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  <m:r>
                      <a:rPr kumimoji="1" lang="en-US" altLang="zh-CN" sz="2400" b="0" i="1" u="none" strike="noStrike" kern="1200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)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周期性变化，若能够确保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u="none" strike="noStrike" kern="1200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d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12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&gt;0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12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的数值较大，则整个周期内力做功为正值，系统的机械能增加！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Text Box 19">
                <a:extLst>
                  <a:ext uri="{FF2B5EF4-FFF2-40B4-BE49-F238E27FC236}">
                    <a16:creationId xmlns:a16="http://schemas.microsoft.com/office/drawing/2014/main" id="{62A5B406-4C8C-47AB-87D4-5FC1816AF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675089"/>
                <a:ext cx="8784976" cy="6182911"/>
              </a:xfrm>
              <a:prstGeom prst="rect">
                <a:avLst/>
              </a:prstGeom>
              <a:blipFill>
                <a:blip r:embed="rId2"/>
                <a:stretch>
                  <a:fillRect l="-1040" r="-277" b="-986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EDA064-9E91-49AE-B109-9956BDB5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62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21309E0-A342-4D02-9D71-1E9B5E9FB3D5}"/>
              </a:ext>
            </a:extLst>
          </p:cNvPr>
          <p:cNvSpPr txBox="1"/>
          <p:nvPr/>
        </p:nvSpPr>
        <p:spPr>
          <a:xfrm>
            <a:off x="179512" y="116632"/>
            <a:ext cx="37240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例题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4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：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荡秋千的力学原理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19">
                <a:extLst>
                  <a:ext uri="{FF2B5EF4-FFF2-40B4-BE49-F238E27FC236}">
                    <a16:creationId xmlns:a16="http://schemas.microsoft.com/office/drawing/2014/main" id="{62A5B406-4C8C-47AB-87D4-5FC1816AF6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675089"/>
                <a:ext cx="8784976" cy="55474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12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(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)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变化一个周期，内力做功为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=∮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r>
                        <m:rPr>
                          <m:sty m:val="p"/>
                        </m:rPr>
                        <a:rPr kumimoji="1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d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eaLnBrk="1" hangingPunct="1">
                  <a:lnSpc>
                    <a:spcPct val="150000"/>
                  </a:lnSpc>
                </a:pPr>
                <a:endPara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eaLnBrk="1" hangingPunct="1">
                  <a:lnSpc>
                    <a:spcPct val="150000"/>
                  </a:lnSpc>
                </a:pPr>
                <a:endPara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endPara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eaLnBrk="1" hangingPunct="1">
                  <a:lnSpc>
                    <a:spcPct val="150000"/>
                  </a:lnSpc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algn="ctr" eaLnBrk="1" hangingPunct="1">
                  <a:lnSpc>
                    <a:spcPct val="150000"/>
                  </a:lnSpc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内力做功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𝑊</m:t>
                        </m:r>
                      </m:e>
                      <m:sup>
                        <m:d>
                          <m:d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1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  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𝑓𝑟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曲线包围的面积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𝑆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Text Box 19">
                <a:extLst>
                  <a:ext uri="{FF2B5EF4-FFF2-40B4-BE49-F238E27FC236}">
                    <a16:creationId xmlns:a16="http://schemas.microsoft.com/office/drawing/2014/main" id="{62A5B406-4C8C-47AB-87D4-5FC1816AF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675089"/>
                <a:ext cx="8784976" cy="5547416"/>
              </a:xfrm>
              <a:prstGeom prst="rect">
                <a:avLst/>
              </a:prstGeom>
              <a:blipFill>
                <a:blip r:embed="rId2"/>
                <a:stretch>
                  <a:fillRect l="-208" b="-1209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1CBE7519-410B-44DE-920B-13F535A8A7C2}"/>
              </a:ext>
            </a:extLst>
          </p:cNvPr>
          <p:cNvGrpSpPr/>
          <p:nvPr/>
        </p:nvGrpSpPr>
        <p:grpSpPr>
          <a:xfrm>
            <a:off x="2195448" y="2401383"/>
            <a:ext cx="4737160" cy="3125961"/>
            <a:chOff x="2219608" y="2651720"/>
            <a:chExt cx="4737160" cy="3125961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2F1AA64F-4263-451A-BB4B-4B73FC7DBC7A}"/>
                </a:ext>
              </a:extLst>
            </p:cNvPr>
            <p:cNvCxnSpPr/>
            <p:nvPr/>
          </p:nvCxnSpPr>
          <p:spPr bwMode="auto">
            <a:xfrm>
              <a:off x="3034514" y="5589240"/>
              <a:ext cx="3312368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CF6A8B2C-2EDB-442A-A0DD-7BA99FC2B7C8}"/>
                </a:ext>
              </a:extLst>
            </p:cNvPr>
            <p:cNvCxnSpPr/>
            <p:nvPr/>
          </p:nvCxnSpPr>
          <p:spPr bwMode="auto">
            <a:xfrm flipV="1">
              <a:off x="3034515" y="2882553"/>
              <a:ext cx="0" cy="270668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438D68F7-AFB0-4042-BE5F-FD8E6042A8B8}"/>
                    </a:ext>
                  </a:extLst>
                </p:cNvPr>
                <p:cNvSpPr/>
                <p:nvPr/>
              </p:nvSpPr>
              <p:spPr>
                <a:xfrm>
                  <a:off x="6317747" y="5316016"/>
                  <a:ext cx="63902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438D68F7-AFB0-4042-BE5F-FD8E6042A8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7747" y="5316016"/>
                  <a:ext cx="639021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990F3178-7420-4589-A512-69B5FB9596B7}"/>
                    </a:ext>
                  </a:extLst>
                </p:cNvPr>
                <p:cNvSpPr/>
                <p:nvPr/>
              </p:nvSpPr>
              <p:spPr>
                <a:xfrm>
                  <a:off x="2219608" y="2651720"/>
                  <a:ext cx="64876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990F3178-7420-4589-A512-69B5FB9596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9608" y="2651720"/>
                  <a:ext cx="64876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935" b="-184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2C68923-71B8-401F-A9B4-DC4631552BF5}"/>
                </a:ext>
              </a:extLst>
            </p:cNvPr>
            <p:cNvSpPr/>
            <p:nvPr/>
          </p:nvSpPr>
          <p:spPr bwMode="auto">
            <a:xfrm>
              <a:off x="3615267" y="3268133"/>
              <a:ext cx="668866" cy="999067"/>
            </a:xfrm>
            <a:custGeom>
              <a:avLst/>
              <a:gdLst>
                <a:gd name="connsiteX0" fmla="*/ 0 w 668866"/>
                <a:gd name="connsiteY0" fmla="*/ 0 h 999067"/>
                <a:gd name="connsiteX1" fmla="*/ 338666 w 668866"/>
                <a:gd name="connsiteY1" fmla="*/ 719667 h 999067"/>
                <a:gd name="connsiteX2" fmla="*/ 668866 w 668866"/>
                <a:gd name="connsiteY2" fmla="*/ 999067 h 9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8866" h="999067">
                  <a:moveTo>
                    <a:pt x="0" y="0"/>
                  </a:moveTo>
                  <a:cubicBezTo>
                    <a:pt x="113594" y="276578"/>
                    <a:pt x="227188" y="553156"/>
                    <a:pt x="338666" y="719667"/>
                  </a:cubicBezTo>
                  <a:cubicBezTo>
                    <a:pt x="450144" y="886178"/>
                    <a:pt x="559505" y="942622"/>
                    <a:pt x="668866" y="999067"/>
                  </a:cubicBez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F290F440-A599-451D-B9F6-171A7806A2F7}"/>
                </a:ext>
              </a:extLst>
            </p:cNvPr>
            <p:cNvSpPr/>
            <p:nvPr/>
          </p:nvSpPr>
          <p:spPr bwMode="auto">
            <a:xfrm>
              <a:off x="4267200" y="4258733"/>
              <a:ext cx="1219198" cy="397926"/>
            </a:xfrm>
            <a:custGeom>
              <a:avLst/>
              <a:gdLst>
                <a:gd name="connsiteX0" fmla="*/ 0 w 1185333"/>
                <a:gd name="connsiteY0" fmla="*/ 0 h 406400"/>
                <a:gd name="connsiteX1" fmla="*/ 524933 w 1185333"/>
                <a:gd name="connsiteY1" fmla="*/ 237067 h 406400"/>
                <a:gd name="connsiteX2" fmla="*/ 1185333 w 1185333"/>
                <a:gd name="connsiteY2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5333" h="406400">
                  <a:moveTo>
                    <a:pt x="0" y="0"/>
                  </a:moveTo>
                  <a:cubicBezTo>
                    <a:pt x="163689" y="84667"/>
                    <a:pt x="327378" y="169334"/>
                    <a:pt x="524933" y="237067"/>
                  </a:cubicBezTo>
                  <a:cubicBezTo>
                    <a:pt x="722488" y="304800"/>
                    <a:pt x="953910" y="355600"/>
                    <a:pt x="1185333" y="406400"/>
                  </a:cubicBez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3292654C-060F-4872-A3E3-02B692DA044B}"/>
                </a:ext>
              </a:extLst>
            </p:cNvPr>
            <p:cNvSpPr/>
            <p:nvPr/>
          </p:nvSpPr>
          <p:spPr bwMode="auto">
            <a:xfrm>
              <a:off x="4673600" y="3877733"/>
              <a:ext cx="812800" cy="778934"/>
            </a:xfrm>
            <a:custGeom>
              <a:avLst/>
              <a:gdLst>
                <a:gd name="connsiteX0" fmla="*/ 812800 w 812800"/>
                <a:gd name="connsiteY0" fmla="*/ 762000 h 762000"/>
                <a:gd name="connsiteX1" fmla="*/ 330200 w 812800"/>
                <a:gd name="connsiteY1" fmla="*/ 279400 h 762000"/>
                <a:gd name="connsiteX2" fmla="*/ 0 w 81280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2800" h="762000">
                  <a:moveTo>
                    <a:pt x="812800" y="762000"/>
                  </a:moveTo>
                  <a:cubicBezTo>
                    <a:pt x="639233" y="584200"/>
                    <a:pt x="465667" y="406400"/>
                    <a:pt x="330200" y="279400"/>
                  </a:cubicBezTo>
                  <a:cubicBezTo>
                    <a:pt x="194733" y="152400"/>
                    <a:pt x="97366" y="76200"/>
                    <a:pt x="0" y="0"/>
                  </a:cubicBez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601E7B18-310F-41B7-8537-6CEFECD67E8E}"/>
                </a:ext>
              </a:extLst>
            </p:cNvPr>
            <p:cNvSpPr/>
            <p:nvPr/>
          </p:nvSpPr>
          <p:spPr bwMode="auto">
            <a:xfrm>
              <a:off x="3615267" y="3268133"/>
              <a:ext cx="1058333" cy="609600"/>
            </a:xfrm>
            <a:custGeom>
              <a:avLst/>
              <a:gdLst>
                <a:gd name="connsiteX0" fmla="*/ 1032933 w 1032933"/>
                <a:gd name="connsiteY0" fmla="*/ 592666 h 592666"/>
                <a:gd name="connsiteX1" fmla="*/ 431800 w 1032933"/>
                <a:gd name="connsiteY1" fmla="*/ 194733 h 592666"/>
                <a:gd name="connsiteX2" fmla="*/ 0 w 1032933"/>
                <a:gd name="connsiteY2" fmla="*/ 0 h 59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2933" h="592666">
                  <a:moveTo>
                    <a:pt x="1032933" y="592666"/>
                  </a:moveTo>
                  <a:cubicBezTo>
                    <a:pt x="818444" y="443088"/>
                    <a:pt x="603955" y="293511"/>
                    <a:pt x="431800" y="194733"/>
                  </a:cubicBezTo>
                  <a:cubicBezTo>
                    <a:pt x="259645" y="95955"/>
                    <a:pt x="129822" y="47977"/>
                    <a:pt x="0" y="0"/>
                  </a:cubicBez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41FB746-36C6-41C8-B25C-5F7ABD5BA64E}"/>
                </a:ext>
              </a:extLst>
            </p:cNvPr>
            <p:cNvSpPr txBox="1"/>
            <p:nvPr/>
          </p:nvSpPr>
          <p:spPr>
            <a:xfrm>
              <a:off x="4572000" y="3257433"/>
              <a:ext cx="1825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人上升阶段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FAE863C-C7F2-4FFC-84AF-FED284190B50}"/>
                </a:ext>
              </a:extLst>
            </p:cNvPr>
            <p:cNvSpPr txBox="1"/>
            <p:nvPr/>
          </p:nvSpPr>
          <p:spPr>
            <a:xfrm>
              <a:off x="3151324" y="4457696"/>
              <a:ext cx="1825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人下降阶段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6EBF928A-8186-451F-A764-4FFEA6E45E43}"/>
                </a:ext>
              </a:extLst>
            </p:cNvPr>
            <p:cNvCxnSpPr>
              <a:stCxn id="19" idx="2"/>
            </p:cNvCxnSpPr>
            <p:nvPr/>
          </p:nvCxnSpPr>
          <p:spPr bwMode="auto">
            <a:xfrm>
              <a:off x="3615267" y="3268133"/>
              <a:ext cx="0" cy="232110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ECB100C-8FC4-4302-97B6-342F19A1E07D}"/>
                </a:ext>
              </a:extLst>
            </p:cNvPr>
            <p:cNvCxnSpPr>
              <a:stCxn id="17" idx="2"/>
            </p:cNvCxnSpPr>
            <p:nvPr/>
          </p:nvCxnSpPr>
          <p:spPr bwMode="auto">
            <a:xfrm>
              <a:off x="5486398" y="4656659"/>
              <a:ext cx="0" cy="93257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3E3DC8CA-D594-4DA2-8DC4-ECB9CA8C6A31}"/>
                  </a:ext>
                </a:extLst>
              </p:cNvPr>
              <p:cNvSpPr/>
              <p:nvPr/>
            </p:nvSpPr>
            <p:spPr>
              <a:xfrm>
                <a:off x="4198041" y="3561829"/>
                <a:ext cx="4311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3E3DC8CA-D594-4DA2-8DC4-ECB9CA8C6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041" y="3561829"/>
                <a:ext cx="43114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4E6180-5A67-47AE-88F0-BE4DB028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0396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7">
            <a:extLst>
              <a:ext uri="{FF2B5EF4-FFF2-40B4-BE49-F238E27FC236}">
                <a16:creationId xmlns:a16="http://schemas.microsoft.com/office/drawing/2014/main" id="{E62159EC-235D-A14B-B03F-BA9127C22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60350"/>
            <a:ext cx="8016875" cy="1570038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FF0000"/>
                </a:solidFill>
                <a:ea typeface="黑体" panose="02010609060101010101" pitchFamily="49" charset="-122"/>
              </a:rPr>
              <a:t>例题</a:t>
            </a:r>
            <a:r>
              <a:rPr lang="en-US" altLang="zh-CN" b="1" dirty="0">
                <a:solidFill>
                  <a:srgbClr val="FF0000"/>
                </a:solidFill>
                <a:ea typeface="黑体" panose="02010609060101010101" pitchFamily="49" charset="-122"/>
              </a:rPr>
              <a:t>5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</a:rPr>
              <a:t>  </a:t>
            </a:r>
            <a:r>
              <a:rPr lang="zh-CN" altLang="en-US" dirty="0">
                <a:solidFill>
                  <a:srgbClr val="000000"/>
                </a:solidFill>
                <a:ea typeface="黑体" panose="02010609060101010101" pitchFamily="49" charset="-122"/>
              </a:rPr>
              <a:t>质量为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</a:rPr>
              <a:t>m</a:t>
            </a:r>
            <a:r>
              <a:rPr lang="en-US" altLang="zh-CN" baseline="-25000" dirty="0">
                <a:solidFill>
                  <a:srgbClr val="000000"/>
                </a:solidFill>
                <a:ea typeface="黑体" panose="02010609060101010101" pitchFamily="49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ea typeface="黑体" panose="02010609060101010101" pitchFamily="49" charset="-122"/>
              </a:rPr>
              <a:t>和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</a:rPr>
              <a:t>m</a:t>
            </a:r>
            <a:r>
              <a:rPr lang="en-US" altLang="zh-CN" baseline="-25000" dirty="0">
                <a:solidFill>
                  <a:srgbClr val="000000"/>
                </a:solidFill>
                <a:ea typeface="黑体" panose="02010609060101010101" pitchFamily="49" charset="-122"/>
              </a:rPr>
              <a:t>2</a:t>
            </a:r>
            <a:r>
              <a:rPr lang="zh-CN" altLang="en-US" dirty="0">
                <a:solidFill>
                  <a:srgbClr val="000000"/>
                </a:solidFill>
                <a:ea typeface="黑体" panose="02010609060101010101" pitchFamily="49" charset="-122"/>
              </a:rPr>
              <a:t>的两自由质点互相以力吸引，引力与其质量成正比，与距离平方成反比，比例常数为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</a:rPr>
              <a:t>k</a:t>
            </a:r>
            <a:r>
              <a:rPr lang="zh-CN" altLang="en-US" dirty="0">
                <a:solidFill>
                  <a:srgbClr val="000000"/>
                </a:solidFill>
                <a:ea typeface="黑体" panose="02010609060101010101" pitchFamily="49" charset="-122"/>
              </a:rPr>
              <a:t>。开始时，两质点皆处于静止状态，其间距离为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</a:rPr>
              <a:t>a</a:t>
            </a:r>
            <a:r>
              <a:rPr lang="zh-CN" altLang="en-US" dirty="0">
                <a:solidFill>
                  <a:srgbClr val="000000"/>
                </a:solidFill>
                <a:ea typeface="黑体" panose="02010609060101010101" pitchFamily="49" charset="-122"/>
              </a:rPr>
              <a:t>。试求两质点的距离为</a:t>
            </a:r>
            <a:r>
              <a:rPr lang="en-US" altLang="zh-CN" dirty="0">
                <a:solidFill>
                  <a:srgbClr val="000000"/>
                </a:solidFill>
                <a:ea typeface="黑体" panose="02010609060101010101" pitchFamily="49" charset="-122"/>
              </a:rPr>
              <a:t>a/2</a:t>
            </a:r>
            <a:r>
              <a:rPr lang="zh-CN" altLang="en-US" dirty="0">
                <a:solidFill>
                  <a:srgbClr val="000000"/>
                </a:solidFill>
                <a:ea typeface="黑体" panose="02010609060101010101" pitchFamily="49" charset="-122"/>
              </a:rPr>
              <a:t>时两质点的速度。</a:t>
            </a:r>
          </a:p>
        </p:txBody>
      </p:sp>
      <p:grpSp>
        <p:nvGrpSpPr>
          <p:cNvPr id="27654" name="组合 1">
            <a:extLst>
              <a:ext uri="{FF2B5EF4-FFF2-40B4-BE49-F238E27FC236}">
                <a16:creationId xmlns:a16="http://schemas.microsoft.com/office/drawing/2014/main" id="{831EA17E-C066-2742-9CE6-6CB9209F4825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2057400"/>
            <a:ext cx="1997075" cy="1946275"/>
            <a:chOff x="6172200" y="2057400"/>
            <a:chExt cx="1997075" cy="1946275"/>
          </a:xfrm>
        </p:grpSpPr>
        <p:sp>
          <p:nvSpPr>
            <p:cNvPr id="27665" name="Line 18">
              <a:extLst>
                <a:ext uri="{FF2B5EF4-FFF2-40B4-BE49-F238E27FC236}">
                  <a16:creationId xmlns:a16="http://schemas.microsoft.com/office/drawing/2014/main" id="{D55D60D5-4DEE-924C-8D94-DB7B9BBEA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62800" y="2362200"/>
              <a:ext cx="381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6" name="Line 19">
              <a:extLst>
                <a:ext uri="{FF2B5EF4-FFF2-40B4-BE49-F238E27FC236}">
                  <a16:creationId xmlns:a16="http://schemas.microsoft.com/office/drawing/2014/main" id="{C0340415-A82F-5746-B855-17A4F65CCF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77000" y="3200400"/>
              <a:ext cx="381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7" name="Text Box 20">
              <a:extLst>
                <a:ext uri="{FF2B5EF4-FFF2-40B4-BE49-F238E27FC236}">
                  <a16:creationId xmlns:a16="http://schemas.microsoft.com/office/drawing/2014/main" id="{777CEA90-DAC1-7642-95C2-1FDD217E3A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9725" y="3546475"/>
              <a:ext cx="5222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00"/>
                  </a:solidFill>
                  <a:ea typeface="黑体" panose="02010609060101010101" pitchFamily="49" charset="-122"/>
                </a:rPr>
                <a:t>m</a:t>
              </a:r>
              <a:r>
                <a:rPr lang="en-US" altLang="zh-CN" baseline="-25000">
                  <a:solidFill>
                    <a:srgbClr val="000000"/>
                  </a:solidFill>
                  <a:ea typeface="黑体" panose="02010609060101010101" pitchFamily="49" charset="-122"/>
                </a:rPr>
                <a:t>1</a:t>
              </a:r>
              <a:endParaRPr lang="en-US" altLang="zh-CN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7668" name="Text Box 21">
              <a:extLst>
                <a:ext uri="{FF2B5EF4-FFF2-40B4-BE49-F238E27FC236}">
                  <a16:creationId xmlns:a16="http://schemas.microsoft.com/office/drawing/2014/main" id="{AAF03C86-9581-0D45-B7B0-B7DF856A5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800" y="2133600"/>
              <a:ext cx="6254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00"/>
                  </a:solidFill>
                  <a:ea typeface="黑体" panose="02010609060101010101" pitchFamily="49" charset="-122"/>
                </a:rPr>
                <a:t>m</a:t>
              </a:r>
              <a:r>
                <a:rPr lang="en-US" altLang="zh-CN" baseline="-25000">
                  <a:solidFill>
                    <a:srgbClr val="000000"/>
                  </a:solidFill>
                  <a:ea typeface="黑体" panose="02010609060101010101" pitchFamily="49" charset="-122"/>
                </a:rPr>
                <a:t>2</a:t>
              </a:r>
              <a:endParaRPr lang="en-US" altLang="zh-CN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7669" name="Line 22">
              <a:extLst>
                <a:ext uri="{FF2B5EF4-FFF2-40B4-BE49-F238E27FC236}">
                  <a16:creationId xmlns:a16="http://schemas.microsoft.com/office/drawing/2014/main" id="{2D5B930E-7F6F-9D48-B5EF-B85DCF455F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48400" y="2133600"/>
              <a:ext cx="106680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0" name="Line 23">
              <a:extLst>
                <a:ext uri="{FF2B5EF4-FFF2-40B4-BE49-F238E27FC236}">
                  <a16:creationId xmlns:a16="http://schemas.microsoft.com/office/drawing/2014/main" id="{AA70D87A-EFF9-6E43-9C29-A0024D14C6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172200" y="3276600"/>
              <a:ext cx="2286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1" name="Line 24">
              <a:extLst>
                <a:ext uri="{FF2B5EF4-FFF2-40B4-BE49-F238E27FC236}">
                  <a16:creationId xmlns:a16="http://schemas.microsoft.com/office/drawing/2014/main" id="{FB5B4EB6-9B63-2C4D-8F17-1474C0F7EC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239000" y="2057400"/>
              <a:ext cx="3048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2" name="Text Box 25">
              <a:extLst>
                <a:ext uri="{FF2B5EF4-FFF2-40B4-BE49-F238E27FC236}">
                  <a16:creationId xmlns:a16="http://schemas.microsoft.com/office/drawing/2014/main" id="{C49C2BBB-525B-3540-B64B-909B251F1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1125" y="2403475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00"/>
                  </a:solidFill>
                  <a:ea typeface="黑体" panose="02010609060101010101" pitchFamily="49" charset="-122"/>
                </a:rPr>
                <a:t>r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B6C8A74-2F4B-4A0B-BB78-B674FAFE137E}"/>
              </a:ext>
            </a:extLst>
          </p:cNvPr>
          <p:cNvGrpSpPr/>
          <p:nvPr/>
        </p:nvGrpSpPr>
        <p:grpSpPr>
          <a:xfrm>
            <a:off x="441325" y="2060575"/>
            <a:ext cx="7786688" cy="4365625"/>
            <a:chOff x="441325" y="2060575"/>
            <a:chExt cx="7786688" cy="4365625"/>
          </a:xfrm>
        </p:grpSpPr>
        <p:sp>
          <p:nvSpPr>
            <p:cNvPr id="27651" name="Text Box 10">
              <a:extLst>
                <a:ext uri="{FF2B5EF4-FFF2-40B4-BE49-F238E27FC236}">
                  <a16:creationId xmlns:a16="http://schemas.microsoft.com/office/drawing/2014/main" id="{146E8A5F-D6EA-C149-9FFA-2AF0D0B74F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325" y="2154238"/>
              <a:ext cx="577850" cy="461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FF0000"/>
                  </a:solidFill>
                  <a:ea typeface="黑体" panose="02010609060101010101" pitchFamily="49" charset="-122"/>
                </a:rPr>
                <a:t>解</a:t>
              </a:r>
              <a:r>
                <a:rPr lang="en-US" altLang="zh-CN">
                  <a:solidFill>
                    <a:srgbClr val="FF0000"/>
                  </a:solidFill>
                  <a:ea typeface="黑体" panose="02010609060101010101" pitchFamily="49" charset="-122"/>
                </a:rPr>
                <a:t>:</a:t>
              </a:r>
            </a:p>
          </p:txBody>
        </p:sp>
        <p:grpSp>
          <p:nvGrpSpPr>
            <p:cNvPr id="27652" name="Group 13">
              <a:extLst>
                <a:ext uri="{FF2B5EF4-FFF2-40B4-BE49-F238E27FC236}">
                  <a16:creationId xmlns:a16="http://schemas.microsoft.com/office/drawing/2014/main" id="{D1151402-3076-8347-8AF9-43732C73A1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7450" y="2060575"/>
              <a:ext cx="4603750" cy="488950"/>
              <a:chOff x="758" y="1296"/>
              <a:chExt cx="2900" cy="308"/>
            </a:xfrm>
          </p:grpSpPr>
          <p:sp>
            <p:nvSpPr>
              <p:cNvPr id="27675" name="Text Box 11">
                <a:extLst>
                  <a:ext uri="{FF2B5EF4-FFF2-40B4-BE49-F238E27FC236}">
                    <a16:creationId xmlns:a16="http://schemas.microsoft.com/office/drawing/2014/main" id="{B723290E-55DA-AE44-B3AD-4E65F70EE1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8" y="1309"/>
                <a:ext cx="290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>
                    <a:solidFill>
                      <a:srgbClr val="000000"/>
                    </a:solidFill>
                    <a:ea typeface="黑体" panose="02010609060101010101" pitchFamily="49" charset="-122"/>
                  </a:rPr>
                  <a:t>令质量为</a:t>
                </a:r>
                <a:r>
                  <a:rPr lang="en-US" altLang="zh-CN">
                    <a:solidFill>
                      <a:srgbClr val="000000"/>
                    </a:solidFill>
                    <a:ea typeface="黑体" panose="02010609060101010101" pitchFamily="49" charset="-122"/>
                  </a:rPr>
                  <a:t>m</a:t>
                </a:r>
                <a:r>
                  <a:rPr lang="en-US" altLang="zh-CN" baseline="-25000">
                    <a:solidFill>
                      <a:srgbClr val="000000"/>
                    </a:solidFill>
                    <a:ea typeface="黑体" panose="02010609060101010101" pitchFamily="49" charset="-122"/>
                  </a:rPr>
                  <a:t>1</a:t>
                </a:r>
                <a:r>
                  <a:rPr lang="zh-CN" altLang="en-US">
                    <a:solidFill>
                      <a:srgbClr val="000000"/>
                    </a:solidFill>
                    <a:ea typeface="黑体" panose="02010609060101010101" pitchFamily="49" charset="-122"/>
                  </a:rPr>
                  <a:t>的质点的速度为     ，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76" name="Object 12">
                    <a:extLst>
                      <a:ext uri="{FF2B5EF4-FFF2-40B4-BE49-F238E27FC236}">
                        <a16:creationId xmlns:a16="http://schemas.microsoft.com/office/drawing/2014/main" id="{8BD48743-7A00-2443-A558-744A6FC869C4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3120" y="1296"/>
                    <a:ext cx="236" cy="30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rm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27676" name="Object 12">
                    <a:extLst>
                      <a:ext uri="{FF2B5EF4-FFF2-40B4-BE49-F238E27FC236}">
                        <a16:creationId xmlns:a16="http://schemas.microsoft.com/office/drawing/2014/main" id="{8BD48743-7A00-2443-A558-744A6FC869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120" y="1296"/>
                    <a:ext cx="236" cy="30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18033"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653" name="Group 17">
              <a:extLst>
                <a:ext uri="{FF2B5EF4-FFF2-40B4-BE49-F238E27FC236}">
                  <a16:creationId xmlns:a16="http://schemas.microsoft.com/office/drawing/2014/main" id="{CAA4572D-BB0E-7A4F-A17C-7755BDF6B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400" y="2590800"/>
              <a:ext cx="4295775" cy="488950"/>
              <a:chOff x="720" y="1584"/>
              <a:chExt cx="2706" cy="308"/>
            </a:xfrm>
          </p:grpSpPr>
          <p:sp>
            <p:nvSpPr>
              <p:cNvPr id="27673" name="Text Box 15">
                <a:extLst>
                  <a:ext uri="{FF2B5EF4-FFF2-40B4-BE49-F238E27FC236}">
                    <a16:creationId xmlns:a16="http://schemas.microsoft.com/office/drawing/2014/main" id="{F04BEEB7-7E49-DF45-B4B8-B758A03005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" y="1597"/>
                <a:ext cx="270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质量为</a:t>
                </a:r>
                <a:r>
                  <a:rPr lang="en-US" altLang="zh-CN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m</a:t>
                </a:r>
                <a:r>
                  <a:rPr lang="en-US" altLang="zh-CN" baseline="-25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2</a:t>
                </a: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的质点的速度为     ，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74" name="Object 16">
                    <a:extLst>
                      <a:ext uri="{FF2B5EF4-FFF2-40B4-BE49-F238E27FC236}">
                        <a16:creationId xmlns:a16="http://schemas.microsoft.com/office/drawing/2014/main" id="{FE54FF8F-F94F-7B48-940C-F63D2F360378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2880" y="1584"/>
                    <a:ext cx="272" cy="30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>
                    <a:norm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674" name="Object 16">
                    <a:extLst>
                      <a:ext uri="{FF2B5EF4-FFF2-40B4-BE49-F238E27FC236}">
                        <a16:creationId xmlns:a16="http://schemas.microsoft.com/office/drawing/2014/main" id="{FE54FF8F-F94F-7B48-940C-F63D2F3603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80" y="1584"/>
                    <a:ext cx="272" cy="30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817"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655" name="Text Box 26">
              <a:extLst>
                <a:ext uri="{FF2B5EF4-FFF2-40B4-BE49-F238E27FC236}">
                  <a16:creationId xmlns:a16="http://schemas.microsoft.com/office/drawing/2014/main" id="{A9A18B17-BC68-5D4E-A9A6-EC7A51C9FB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7450" y="3200400"/>
              <a:ext cx="3656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solidFill>
                    <a:srgbClr val="000000"/>
                  </a:solidFill>
                  <a:ea typeface="黑体" panose="02010609060101010101" pitchFamily="49" charset="-122"/>
                </a:rPr>
                <a:t>无外力作用，动量守恒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56" name="Object 27">
                  <a:extLst>
                    <a:ext uri="{FF2B5EF4-FFF2-40B4-BE49-F238E27FC236}">
                      <a16:creationId xmlns:a16="http://schemas.microsoft.com/office/drawing/2014/main" id="{8278B995-0C5F-7D46-9BD0-213C8B6DBCA6}"/>
                    </a:ext>
                  </a:extLst>
                </p:cNvPr>
                <p:cNvSpPr txBox="1"/>
                <p:nvPr/>
              </p:nvSpPr>
              <p:spPr bwMode="auto">
                <a:xfrm>
                  <a:off x="1828800" y="3648075"/>
                  <a:ext cx="3014663" cy="552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656" name="Object 27">
                  <a:extLst>
                    <a:ext uri="{FF2B5EF4-FFF2-40B4-BE49-F238E27FC236}">
                      <a16:creationId xmlns:a16="http://schemas.microsoft.com/office/drawing/2014/main" id="{8278B995-0C5F-7D46-9BD0-213C8B6DB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28800" y="3648075"/>
                  <a:ext cx="3014663" cy="55245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657" name="Text Box 28">
              <a:extLst>
                <a:ext uri="{FF2B5EF4-FFF2-40B4-BE49-F238E27FC236}">
                  <a16:creationId xmlns:a16="http://schemas.microsoft.com/office/drawing/2014/main" id="{B1DF34C2-4C76-E647-9D1E-AC73886C92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4191000"/>
              <a:ext cx="2012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000000"/>
                  </a:solidFill>
                  <a:ea typeface="黑体" panose="02010609060101010101" pitchFamily="49" charset="-122"/>
                </a:rPr>
                <a:t>万有引力势能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58" name="Object 29">
                  <a:extLst>
                    <a:ext uri="{FF2B5EF4-FFF2-40B4-BE49-F238E27FC236}">
                      <a16:creationId xmlns:a16="http://schemas.microsoft.com/office/drawing/2014/main" id="{6F851FDC-E7CA-2B48-8D1E-92968FAAB9B1}"/>
                    </a:ext>
                  </a:extLst>
                </p:cNvPr>
                <p:cNvSpPr txBox="1"/>
                <p:nvPr/>
              </p:nvSpPr>
              <p:spPr bwMode="auto">
                <a:xfrm>
                  <a:off x="2803525" y="4048125"/>
                  <a:ext cx="1371600" cy="904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658" name="Object 29">
                  <a:extLst>
                    <a:ext uri="{FF2B5EF4-FFF2-40B4-BE49-F238E27FC236}">
                      <a16:creationId xmlns:a16="http://schemas.microsoft.com/office/drawing/2014/main" id="{6F851FDC-E7CA-2B48-8D1E-92968FAAB9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03525" y="4048125"/>
                  <a:ext cx="1371600" cy="9048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59" name="Object 30">
                  <a:extLst>
                    <a:ext uri="{FF2B5EF4-FFF2-40B4-BE49-F238E27FC236}">
                      <a16:creationId xmlns:a16="http://schemas.microsoft.com/office/drawing/2014/main" id="{26FA747A-B78C-A34B-918F-E6053CF0A934}"/>
                    </a:ext>
                  </a:extLst>
                </p:cNvPr>
                <p:cNvSpPr txBox="1"/>
                <p:nvPr/>
              </p:nvSpPr>
              <p:spPr bwMode="auto">
                <a:xfrm>
                  <a:off x="838200" y="4800600"/>
                  <a:ext cx="4648200" cy="781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7659" name="Object 30">
                  <a:extLst>
                    <a:ext uri="{FF2B5EF4-FFF2-40B4-BE49-F238E27FC236}">
                      <a16:creationId xmlns:a16="http://schemas.microsoft.com/office/drawing/2014/main" id="{26FA747A-B78C-A34B-918F-E6053CF0A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8200" y="4800600"/>
                  <a:ext cx="4648200" cy="78105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660" name="Text Box 31">
              <a:extLst>
                <a:ext uri="{FF2B5EF4-FFF2-40B4-BE49-F238E27FC236}">
                  <a16:creationId xmlns:a16="http://schemas.microsoft.com/office/drawing/2014/main" id="{E095AA34-D7CE-5942-9CC1-1CEB50BAC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125" y="5659438"/>
              <a:ext cx="793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000000"/>
                  </a:solidFill>
                  <a:ea typeface="黑体" panose="02010609060101010101" pitchFamily="49" charset="-122"/>
                </a:rPr>
                <a:t>解得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61" name="Object 32">
                  <a:extLst>
                    <a:ext uri="{FF2B5EF4-FFF2-40B4-BE49-F238E27FC236}">
                      <a16:creationId xmlns:a16="http://schemas.microsoft.com/office/drawing/2014/main" id="{81468F36-2D37-2743-8922-5F93A563B49A}"/>
                    </a:ext>
                  </a:extLst>
                </p:cNvPr>
                <p:cNvSpPr txBox="1"/>
                <p:nvPr/>
              </p:nvSpPr>
              <p:spPr bwMode="auto">
                <a:xfrm>
                  <a:off x="1752600" y="5643563"/>
                  <a:ext cx="2057400" cy="782637"/>
                </a:xfrm>
                <a:prstGeom prst="rect">
                  <a:avLst/>
                </a:prstGeom>
                <a:noFill/>
                <a:ln w="9525">
                  <a:solidFill>
                    <a:srgbClr val="FF0066"/>
                  </a:solidFill>
                  <a:miter lim="800000"/>
                  <a:headEnd/>
                  <a:tailEnd/>
                </a:ln>
                <a:effectLst/>
              </p:spPr>
              <p:txBody>
                <a:bodyPr>
                  <a:normAutofit fontScale="62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7661" name="Object 32">
                  <a:extLst>
                    <a:ext uri="{FF2B5EF4-FFF2-40B4-BE49-F238E27FC236}">
                      <a16:creationId xmlns:a16="http://schemas.microsoft.com/office/drawing/2014/main" id="{81468F36-2D37-2743-8922-5F93A563B4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52600" y="5643563"/>
                  <a:ext cx="2057400" cy="78263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solidFill>
                    <a:srgbClr val="FF0066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62" name="Object 33">
                  <a:extLst>
                    <a:ext uri="{FF2B5EF4-FFF2-40B4-BE49-F238E27FC236}">
                      <a16:creationId xmlns:a16="http://schemas.microsoft.com/office/drawing/2014/main" id="{3C7C22BD-8446-834A-81FD-33C6D2DE2E9E}"/>
                    </a:ext>
                  </a:extLst>
                </p:cNvPr>
                <p:cNvSpPr txBox="1"/>
                <p:nvPr/>
              </p:nvSpPr>
              <p:spPr bwMode="auto">
                <a:xfrm>
                  <a:off x="4410075" y="5638800"/>
                  <a:ext cx="2057400" cy="782638"/>
                </a:xfrm>
                <a:prstGeom prst="rect">
                  <a:avLst/>
                </a:prstGeom>
                <a:noFill/>
                <a:ln w="9525">
                  <a:solidFill>
                    <a:srgbClr val="FF0066"/>
                  </a:solidFill>
                  <a:miter lim="800000"/>
                  <a:headEnd/>
                  <a:tailEnd/>
                </a:ln>
                <a:effectLst/>
              </p:spPr>
              <p:txBody>
                <a:bodyPr>
                  <a:normAutofit fontScale="62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7662" name="Object 33">
                  <a:extLst>
                    <a:ext uri="{FF2B5EF4-FFF2-40B4-BE49-F238E27FC236}">
                      <a16:creationId xmlns:a16="http://schemas.microsoft.com/office/drawing/2014/main" id="{3C7C22BD-8446-834A-81FD-33C6D2DE2E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10075" y="5638800"/>
                  <a:ext cx="2057400" cy="78263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>
                  <a:solidFill>
                    <a:srgbClr val="FF0066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0212" name="Ink 36">
                  <a:extLst>
                    <a:ext uri="{FF2B5EF4-FFF2-40B4-BE49-F238E27FC236}">
                      <a16:creationId xmlns:a16="http://schemas.microsoft.com/office/drawing/2014/main" id="{19D05542-79BE-0242-9792-EAD0AD268AC6}"/>
                    </a:ext>
                  </a:extLst>
                </p14:cNvPr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168650" y="3625850"/>
                <a:ext cx="1130300" cy="6350"/>
              </p14:xfrm>
            </p:contentPart>
          </mc:Choice>
          <mc:Fallback xmlns="">
            <p:pic>
              <p:nvPicPr>
                <p:cNvPr id="50212" name="Ink 36">
                  <a:extLst>
                    <a:ext uri="{FF2B5EF4-FFF2-40B4-BE49-F238E27FC236}">
                      <a16:creationId xmlns:a16="http://schemas.microsoft.com/office/drawing/2014/main" id="{19D05542-79BE-0242-9792-EAD0AD268AC6}"/>
                    </a:ext>
                  </a:extLst>
                </p:cNvPr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51012" y="3608564"/>
                  <a:ext cx="1164857" cy="4021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664" name="Text Box 38">
              <a:extLst>
                <a:ext uri="{FF2B5EF4-FFF2-40B4-BE49-F238E27FC236}">
                  <a16:creationId xmlns:a16="http://schemas.microsoft.com/office/drawing/2014/main" id="{FBC4C33C-D837-534E-BED4-F198822AB5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0" y="4221163"/>
              <a:ext cx="3656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000000"/>
                  </a:solidFill>
                  <a:ea typeface="黑体" panose="02010609060101010101" pitchFamily="49" charset="-122"/>
                </a:rPr>
                <a:t>机械能守恒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A846B52-00E3-4794-98E1-1F839DDB7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961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Group 9">
            <a:extLst>
              <a:ext uri="{FF2B5EF4-FFF2-40B4-BE49-F238E27FC236}">
                <a16:creationId xmlns:a16="http://schemas.microsoft.com/office/drawing/2014/main" id="{C375E707-210D-4246-8AE0-1AA6F6B48C7F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44450"/>
            <a:ext cx="8886825" cy="2049463"/>
            <a:chOff x="192" y="26"/>
            <a:chExt cx="5598" cy="1291"/>
          </a:xfrm>
        </p:grpSpPr>
        <p:sp>
          <p:nvSpPr>
            <p:cNvPr id="29729" name="Text Box 6">
              <a:extLst>
                <a:ext uri="{FF2B5EF4-FFF2-40B4-BE49-F238E27FC236}">
                  <a16:creationId xmlns:a16="http://schemas.microsoft.com/office/drawing/2014/main" id="{95433A1F-931B-814F-B888-E2365A6F79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2" y="26"/>
              <a:ext cx="308" cy="288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00"/>
                  </a:solidFill>
                  <a:ea typeface="黑体" panose="02010609060101010101" pitchFamily="49" charset="-122"/>
                </a:rPr>
                <a:t>13</a:t>
              </a:r>
            </a:p>
          </p:txBody>
        </p:sp>
        <p:sp>
          <p:nvSpPr>
            <p:cNvPr id="29730" name="Text Box 7">
              <a:extLst>
                <a:ext uri="{FF2B5EF4-FFF2-40B4-BE49-F238E27FC236}">
                  <a16:creationId xmlns:a16="http://schemas.microsoft.com/office/drawing/2014/main" id="{18698683-DF23-3340-AAAC-5F8B5DA250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96"/>
              <a:ext cx="5598" cy="1221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 dirty="0">
                  <a:solidFill>
                    <a:srgbClr val="FF0000"/>
                  </a:solidFill>
                  <a:ea typeface="黑体" panose="02010609060101010101" pitchFamily="49" charset="-122"/>
                </a:rPr>
                <a:t>例题</a:t>
              </a:r>
              <a:r>
                <a:rPr lang="en-US" altLang="zh-CN" b="1" dirty="0">
                  <a:solidFill>
                    <a:srgbClr val="FF0000"/>
                  </a:solidFill>
                  <a:ea typeface="黑体" panose="02010609060101010101" pitchFamily="49" charset="-122"/>
                </a:rPr>
                <a:t>6</a:t>
              </a:r>
              <a:r>
                <a: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rPr>
                <a:t>  </a:t>
              </a:r>
              <a:r>
                <a:rPr lang="zh-CN" altLang="en-US" dirty="0">
                  <a:solidFill>
                    <a:srgbClr val="000000"/>
                  </a:solidFill>
                  <a:ea typeface="黑体" panose="02010609060101010101" pitchFamily="49" charset="-122"/>
                </a:rPr>
                <a:t>一水平匀质细管长为</a:t>
              </a:r>
              <a:r>
                <a: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rPr>
                <a:t>l</a:t>
              </a:r>
              <a:r>
                <a:rPr lang="zh-CN" altLang="en-US" dirty="0">
                  <a:solidFill>
                    <a:srgbClr val="000000"/>
                  </a:solidFill>
                  <a:ea typeface="黑体" panose="02010609060101010101" pitchFamily="49" charset="-122"/>
                </a:rPr>
                <a:t>，质量为</a:t>
              </a:r>
              <a:r>
                <a: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rPr>
                <a:t>M</a:t>
              </a:r>
              <a:r>
                <a:rPr lang="zh-CN" altLang="en-US" dirty="0">
                  <a:solidFill>
                    <a:srgbClr val="000000"/>
                  </a:solidFill>
                  <a:ea typeface="黑体" panose="02010609060101010101" pitchFamily="49" charset="-122"/>
                </a:rPr>
                <a:t>，能绕过管一端并与</a:t>
              </a:r>
            </a:p>
            <a:p>
              <a:pPr eaLnBrk="1" hangingPunct="1"/>
              <a:r>
                <a:rPr lang="zh-CN" altLang="en-US" dirty="0">
                  <a:solidFill>
                    <a:srgbClr val="000000"/>
                  </a:solidFill>
                  <a:ea typeface="黑体" panose="02010609060101010101" pitchFamily="49" charset="-122"/>
                </a:rPr>
                <a:t>其固连的竖直轴转动。轴质量可以忽略。轴承处光滑。管内放有</a:t>
              </a:r>
            </a:p>
            <a:p>
              <a:pPr eaLnBrk="1" hangingPunct="1"/>
              <a:r>
                <a:rPr lang="zh-CN" altLang="en-US" dirty="0">
                  <a:solidFill>
                    <a:srgbClr val="000000"/>
                  </a:solidFill>
                  <a:ea typeface="黑体" panose="02010609060101010101" pitchFamily="49" charset="-122"/>
                </a:rPr>
                <a:t>一质量为</a:t>
              </a:r>
              <a:r>
                <a: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rPr>
                <a:t>m</a:t>
              </a:r>
              <a:r>
                <a:rPr lang="zh-CN" altLang="en-US" dirty="0">
                  <a:solidFill>
                    <a:srgbClr val="000000"/>
                  </a:solidFill>
                  <a:ea typeface="黑体" panose="02010609060101010101" pitchFamily="49" charset="-122"/>
                </a:rPr>
                <a:t>的小球，初始时，管的角速度为  ，小球位于管的中点</a:t>
              </a:r>
            </a:p>
            <a:p>
              <a:pPr eaLnBrk="1" hangingPunct="1"/>
              <a:r>
                <a:rPr lang="zh-CN" altLang="en-US" dirty="0">
                  <a:solidFill>
                    <a:srgbClr val="000000"/>
                  </a:solidFill>
                  <a:ea typeface="黑体" panose="02010609060101010101" pitchFamily="49" charset="-122"/>
                </a:rPr>
                <a:t>小球相对管的速度为零。设小球与管壁间无摩擦，</a:t>
              </a:r>
              <a:endParaRPr lang="en-US" altLang="zh-CN" dirty="0">
                <a:solidFill>
                  <a:srgbClr val="000000"/>
                </a:solidFill>
                <a:ea typeface="黑体" panose="02010609060101010101" pitchFamily="49" charset="-122"/>
              </a:endParaRPr>
            </a:p>
            <a:p>
              <a:pPr eaLnBrk="1" hangingPunct="1"/>
              <a:r>
                <a:rPr lang="zh-CN" altLang="en-US" dirty="0">
                  <a:solidFill>
                    <a:srgbClr val="000000"/>
                  </a:solidFill>
                  <a:ea typeface="黑体" panose="02010609060101010101" pitchFamily="49" charset="-122"/>
                </a:rPr>
                <a:t>试求小球出口时的速率。</a:t>
              </a:r>
            </a:p>
          </p:txBody>
        </p:sp>
        <p:graphicFrame>
          <p:nvGraphicFramePr>
            <p:cNvPr id="29731" name="Object 8">
              <a:extLst>
                <a:ext uri="{FF2B5EF4-FFF2-40B4-BE49-F238E27FC236}">
                  <a16:creationId xmlns:a16="http://schemas.microsoft.com/office/drawing/2014/main" id="{C77A8A2B-AE19-8547-BE1F-2694D075F7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2" y="547"/>
            <a:ext cx="260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27" name="Equation" r:id="rId4" imgW="2197100" imgH="2635250" progId="Equation.3">
                    <p:embed/>
                  </p:oleObj>
                </mc:Choice>
                <mc:Fallback>
                  <p:oleObj name="Equation" r:id="rId4" imgW="2197100" imgH="2635250" progId="Equation.3">
                    <p:embed/>
                    <p:pic>
                      <p:nvPicPr>
                        <p:cNvPr id="29731" name="Object 8">
                          <a:extLst>
                            <a:ext uri="{FF2B5EF4-FFF2-40B4-BE49-F238E27FC236}">
                              <a16:creationId xmlns:a16="http://schemas.microsoft.com/office/drawing/2014/main" id="{C77A8A2B-AE19-8547-BE1F-2694D075F74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2" y="547"/>
                          <a:ext cx="260" cy="312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43A9C5E-00D9-40A0-89EA-620459FFC618}"/>
              </a:ext>
            </a:extLst>
          </p:cNvPr>
          <p:cNvGrpSpPr/>
          <p:nvPr/>
        </p:nvGrpSpPr>
        <p:grpSpPr>
          <a:xfrm>
            <a:off x="212725" y="1828800"/>
            <a:ext cx="7788275" cy="4764088"/>
            <a:chOff x="212725" y="1828800"/>
            <a:chExt cx="7788275" cy="4764088"/>
          </a:xfrm>
        </p:grpSpPr>
        <p:sp>
          <p:nvSpPr>
            <p:cNvPr id="29699" name="Rectangle 10">
              <a:extLst>
                <a:ext uri="{FF2B5EF4-FFF2-40B4-BE49-F238E27FC236}">
                  <a16:creationId xmlns:a16="http://schemas.microsoft.com/office/drawing/2014/main" id="{2E52949A-F2A1-1841-8AA3-6382F76CE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8400" y="2743200"/>
              <a:ext cx="1752600" cy="152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9700" name="Oval 11">
              <a:extLst>
                <a:ext uri="{FF2B5EF4-FFF2-40B4-BE49-F238E27FC236}">
                  <a16:creationId xmlns:a16="http://schemas.microsoft.com/office/drawing/2014/main" id="{AF164366-78AC-8F46-941C-C3D6306A5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2743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9701" name="Text Box 12">
              <a:extLst>
                <a:ext uri="{FF2B5EF4-FFF2-40B4-BE49-F238E27FC236}">
                  <a16:creationId xmlns:a16="http://schemas.microsoft.com/office/drawing/2014/main" id="{3A5778DA-15A1-F04E-987D-1D8361E2A3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725" y="2154238"/>
              <a:ext cx="5670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000000"/>
                  </a:solidFill>
                  <a:ea typeface="黑体" panose="02010609060101010101" pitchFamily="49" charset="-122"/>
                </a:rPr>
                <a:t>解：小球、管和轴构成系统。建立柱坐标</a:t>
              </a:r>
            </a:p>
          </p:txBody>
        </p:sp>
        <p:sp>
          <p:nvSpPr>
            <p:cNvPr id="29702" name="Line 13">
              <a:extLst>
                <a:ext uri="{FF2B5EF4-FFF2-40B4-BE49-F238E27FC236}">
                  <a16:creationId xmlns:a16="http://schemas.microsoft.com/office/drawing/2014/main" id="{1636E2D1-24F4-8240-B7E6-513A858C4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8400" y="2819400"/>
              <a:ext cx="1295400" cy="685800"/>
            </a:xfrm>
            <a:prstGeom prst="line">
              <a:avLst/>
            </a:prstGeom>
            <a:noFill/>
            <a:ln w="9525">
              <a:solidFill>
                <a:srgbClr val="FF00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3" name="Line 14">
              <a:extLst>
                <a:ext uri="{FF2B5EF4-FFF2-40B4-BE49-F238E27FC236}">
                  <a16:creationId xmlns:a16="http://schemas.microsoft.com/office/drawing/2014/main" id="{1B15D794-B62C-2744-87BA-7C6A57E888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48400" y="1828800"/>
              <a:ext cx="0" cy="990600"/>
            </a:xfrm>
            <a:prstGeom prst="line">
              <a:avLst/>
            </a:prstGeom>
            <a:noFill/>
            <a:ln w="9525">
              <a:solidFill>
                <a:srgbClr val="FF00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4" name="Freeform 15">
              <a:extLst>
                <a:ext uri="{FF2B5EF4-FFF2-40B4-BE49-F238E27FC236}">
                  <a16:creationId xmlns:a16="http://schemas.microsoft.com/office/drawing/2014/main" id="{61E006F4-B0A6-9845-9073-1D37C599167D}"/>
                </a:ext>
              </a:extLst>
            </p:cNvPr>
            <p:cNvSpPr>
              <a:spLocks/>
            </p:cNvSpPr>
            <p:nvPr/>
          </p:nvSpPr>
          <p:spPr bwMode="auto">
            <a:xfrm rot="20555442">
              <a:off x="6553200" y="2895600"/>
              <a:ext cx="228600" cy="88900"/>
            </a:xfrm>
            <a:custGeom>
              <a:avLst/>
              <a:gdLst>
                <a:gd name="T0" fmla="*/ 2147483646 w 144"/>
                <a:gd name="T1" fmla="*/ 0 h 56"/>
                <a:gd name="T2" fmla="*/ 2147483646 w 144"/>
                <a:gd name="T3" fmla="*/ 2147483646 h 56"/>
                <a:gd name="T4" fmla="*/ 0 w 144"/>
                <a:gd name="T5" fmla="*/ 2147483646 h 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4" h="56">
                  <a:moveTo>
                    <a:pt x="144" y="0"/>
                  </a:moveTo>
                  <a:cubicBezTo>
                    <a:pt x="132" y="20"/>
                    <a:pt x="120" y="40"/>
                    <a:pt x="96" y="48"/>
                  </a:cubicBezTo>
                  <a:cubicBezTo>
                    <a:pt x="72" y="56"/>
                    <a:pt x="16" y="48"/>
                    <a:pt x="0" y="48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9705" name="Object 16">
              <a:extLst>
                <a:ext uri="{FF2B5EF4-FFF2-40B4-BE49-F238E27FC236}">
                  <a16:creationId xmlns:a16="http://schemas.microsoft.com/office/drawing/2014/main" id="{73E261E7-6B85-3F41-9FC6-D55A5992A71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81552667"/>
                </p:ext>
              </p:extLst>
            </p:nvPr>
          </p:nvGraphicFramePr>
          <p:xfrm>
            <a:off x="6858000" y="2895600"/>
            <a:ext cx="227013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28" name="Equation" r:id="rId6" imgW="1460500" imgH="2051050" progId="Equation.3">
                    <p:embed/>
                  </p:oleObj>
                </mc:Choice>
                <mc:Fallback>
                  <p:oleObj name="Equation" r:id="rId6" imgW="1460500" imgH="2051050" progId="Equation.3">
                    <p:embed/>
                    <p:pic>
                      <p:nvPicPr>
                        <p:cNvPr id="29705" name="Object 16">
                          <a:extLst>
                            <a:ext uri="{FF2B5EF4-FFF2-40B4-BE49-F238E27FC236}">
                              <a16:creationId xmlns:a16="http://schemas.microsoft.com/office/drawing/2014/main" id="{73E261E7-6B85-3F41-9FC6-D55A5992A71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0" y="2895600"/>
                          <a:ext cx="227013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06" name="Text Box 17">
              <a:extLst>
                <a:ext uri="{FF2B5EF4-FFF2-40B4-BE49-F238E27FC236}">
                  <a16:creationId xmlns:a16="http://schemas.microsoft.com/office/drawing/2014/main" id="{A5EA4206-A3FD-5349-A936-FD34798A23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9725" y="2403475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00"/>
                  </a:solidFill>
                  <a:ea typeface="黑体" panose="02010609060101010101" pitchFamily="49" charset="-122"/>
                </a:rPr>
                <a:t>r</a:t>
              </a:r>
            </a:p>
          </p:txBody>
        </p:sp>
        <p:grpSp>
          <p:nvGrpSpPr>
            <p:cNvPr id="29707" name="Group 28">
              <a:extLst>
                <a:ext uri="{FF2B5EF4-FFF2-40B4-BE49-F238E27FC236}">
                  <a16:creationId xmlns:a16="http://schemas.microsoft.com/office/drawing/2014/main" id="{0EE65312-1DA4-364E-919F-1AB86F28D4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0" y="2209800"/>
              <a:ext cx="304800" cy="1143000"/>
              <a:chOff x="3840" y="1392"/>
              <a:chExt cx="192" cy="720"/>
            </a:xfrm>
          </p:grpSpPr>
          <p:grpSp>
            <p:nvGrpSpPr>
              <p:cNvPr id="29722" name="Group 26">
                <a:extLst>
                  <a:ext uri="{FF2B5EF4-FFF2-40B4-BE49-F238E27FC236}">
                    <a16:creationId xmlns:a16="http://schemas.microsoft.com/office/drawing/2014/main" id="{017B35D8-133D-7E4F-8CEB-7489678049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0" y="1392"/>
                <a:ext cx="192" cy="720"/>
                <a:chOff x="3792" y="1392"/>
                <a:chExt cx="192" cy="720"/>
              </a:xfrm>
            </p:grpSpPr>
            <p:sp>
              <p:nvSpPr>
                <p:cNvPr id="29724" name="Line 19">
                  <a:extLst>
                    <a:ext uri="{FF2B5EF4-FFF2-40B4-BE49-F238E27FC236}">
                      <a16:creationId xmlns:a16="http://schemas.microsoft.com/office/drawing/2014/main" id="{09EB1415-C1E8-E440-9074-E8EB0AC582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88" y="1392"/>
                  <a:ext cx="0" cy="720"/>
                </a:xfrm>
                <a:prstGeom prst="line">
                  <a:avLst/>
                </a:prstGeom>
                <a:noFill/>
                <a:ln w="38100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25" name="Rectangle 20">
                  <a:extLst>
                    <a:ext uri="{FF2B5EF4-FFF2-40B4-BE49-F238E27FC236}">
                      <a16:creationId xmlns:a16="http://schemas.microsoft.com/office/drawing/2014/main" id="{719E1665-0ED6-C04B-9FA0-A5E2E8DA23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6" y="1968"/>
                  <a:ext cx="48" cy="14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000000"/>
                    </a:solidFill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9726" name="Rectangle 21">
                  <a:extLst>
                    <a:ext uri="{FF2B5EF4-FFF2-40B4-BE49-F238E27FC236}">
                      <a16:creationId xmlns:a16="http://schemas.microsoft.com/office/drawing/2014/main" id="{B9E04E0F-EF44-8E44-A5F0-A6D0EB00DD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2" y="1968"/>
                  <a:ext cx="48" cy="14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000000"/>
                    </a:solidFill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9727" name="Rectangle 24">
                  <a:extLst>
                    <a:ext uri="{FF2B5EF4-FFF2-40B4-BE49-F238E27FC236}">
                      <a16:creationId xmlns:a16="http://schemas.microsoft.com/office/drawing/2014/main" id="{B14CB536-B505-4A44-BF4A-65C7B80D86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6" y="1392"/>
                  <a:ext cx="48" cy="14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000000"/>
                    </a:solidFill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9728" name="Rectangle 25">
                  <a:extLst>
                    <a:ext uri="{FF2B5EF4-FFF2-40B4-BE49-F238E27FC236}">
                      <a16:creationId xmlns:a16="http://schemas.microsoft.com/office/drawing/2014/main" id="{E152599E-C081-8140-8D36-A8B02387C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2" y="1392"/>
                  <a:ext cx="48" cy="14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000000"/>
                    </a:solidFill>
                    <a:ea typeface="黑体" panose="02010609060101010101" pitchFamily="49" charset="-122"/>
                  </a:endParaRPr>
                </a:p>
              </p:txBody>
            </p:sp>
          </p:grpSp>
          <p:sp>
            <p:nvSpPr>
              <p:cNvPr id="29723" name="Line 27">
                <a:extLst>
                  <a:ext uri="{FF2B5EF4-FFF2-40B4-BE49-F238E27FC236}">
                    <a16:creationId xmlns:a16="http://schemas.microsoft.com/office/drawing/2014/main" id="{838A111B-9681-7A4E-B01B-F93E743EDF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2112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708" name="Line 29">
              <a:extLst>
                <a:ext uri="{FF2B5EF4-FFF2-40B4-BE49-F238E27FC236}">
                  <a16:creationId xmlns:a16="http://schemas.microsoft.com/office/drawing/2014/main" id="{B715F3BA-1FB2-604E-B60F-3BB586C0B8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5200" y="2819400"/>
              <a:ext cx="0" cy="8382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9" name="Line 30">
              <a:extLst>
                <a:ext uri="{FF2B5EF4-FFF2-40B4-BE49-F238E27FC236}">
                  <a16:creationId xmlns:a16="http://schemas.microsoft.com/office/drawing/2014/main" id="{A5C143BE-DAA3-0E47-87AD-A13B0E3B43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2819400"/>
              <a:ext cx="0" cy="10668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0" name="Line 31">
              <a:extLst>
                <a:ext uri="{FF2B5EF4-FFF2-40B4-BE49-F238E27FC236}">
                  <a16:creationId xmlns:a16="http://schemas.microsoft.com/office/drawing/2014/main" id="{806E417A-C9CE-7744-8133-3E7823200C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91200" y="2362200"/>
              <a:ext cx="381000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1" name="Line 32">
              <a:extLst>
                <a:ext uri="{FF2B5EF4-FFF2-40B4-BE49-F238E27FC236}">
                  <a16:creationId xmlns:a16="http://schemas.microsoft.com/office/drawing/2014/main" id="{32C15BB7-5ED2-1C48-B94A-256C32A070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67400" y="2895600"/>
              <a:ext cx="381000" cy="4572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2" name="Text Box 33">
              <a:extLst>
                <a:ext uri="{FF2B5EF4-FFF2-40B4-BE49-F238E27FC236}">
                  <a16:creationId xmlns:a16="http://schemas.microsoft.com/office/drawing/2014/main" id="{2995AEFB-F738-2D4C-AB99-93DFC78F3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" y="2667000"/>
              <a:ext cx="4878388" cy="1200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000000"/>
                  </a:solidFill>
                  <a:ea typeface="黑体" panose="02010609060101010101" pitchFamily="49" charset="-122"/>
                </a:rPr>
                <a:t>受外力                                 ，它们对</a:t>
              </a:r>
            </a:p>
            <a:p>
              <a:pPr eaLnBrk="1" hangingPunct="1"/>
              <a:r>
                <a:rPr lang="en-US" altLang="zh-CN">
                  <a:solidFill>
                    <a:srgbClr val="000000"/>
                  </a:solidFill>
                  <a:ea typeface="黑体" panose="02010609060101010101" pitchFamily="49" charset="-122"/>
                </a:rPr>
                <a:t>z</a:t>
              </a:r>
              <a:r>
                <a:rPr lang="zh-CN" altLang="en-US">
                  <a:solidFill>
                    <a:srgbClr val="000000"/>
                  </a:solidFill>
                  <a:ea typeface="黑体" panose="02010609060101010101" pitchFamily="49" charset="-122"/>
                </a:rPr>
                <a:t>轴的力矩均为零。故系统对</a:t>
              </a:r>
              <a:r>
                <a:rPr lang="en-US" altLang="zh-CN">
                  <a:solidFill>
                    <a:srgbClr val="000000"/>
                  </a:solidFill>
                  <a:ea typeface="黑体" panose="02010609060101010101" pitchFamily="49" charset="-122"/>
                </a:rPr>
                <a:t>z</a:t>
              </a:r>
              <a:r>
                <a:rPr lang="zh-CN" altLang="en-US">
                  <a:solidFill>
                    <a:srgbClr val="000000"/>
                  </a:solidFill>
                  <a:ea typeface="黑体" panose="02010609060101010101" pitchFamily="49" charset="-122"/>
                </a:rPr>
                <a:t>轴角</a:t>
              </a:r>
            </a:p>
            <a:p>
              <a:pPr eaLnBrk="1" hangingPunct="1"/>
              <a:r>
                <a:rPr lang="zh-CN" altLang="en-US">
                  <a:solidFill>
                    <a:srgbClr val="000000"/>
                  </a:solidFill>
                  <a:ea typeface="黑体" panose="02010609060101010101" pitchFamily="49" charset="-122"/>
                </a:rPr>
                <a:t>动量守恒。</a:t>
              </a:r>
            </a:p>
          </p:txBody>
        </p:sp>
        <p:graphicFrame>
          <p:nvGraphicFramePr>
            <p:cNvPr id="29713" name="Object 34">
              <a:extLst>
                <a:ext uri="{FF2B5EF4-FFF2-40B4-BE49-F238E27FC236}">
                  <a16:creationId xmlns:a16="http://schemas.microsoft.com/office/drawing/2014/main" id="{2C21C4CF-BC72-354A-9124-E28B1085E3B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35442931"/>
                </p:ext>
              </p:extLst>
            </p:nvPr>
          </p:nvGraphicFramePr>
          <p:xfrm>
            <a:off x="1524000" y="2590800"/>
            <a:ext cx="2286000" cy="549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29" name="Equation" r:id="rId8" imgW="11557000" imgH="2781300" progId="Equation.3">
                    <p:embed/>
                  </p:oleObj>
                </mc:Choice>
                <mc:Fallback>
                  <p:oleObj name="Equation" r:id="rId8" imgW="11557000" imgH="2781300" progId="Equation.3">
                    <p:embed/>
                    <p:pic>
                      <p:nvPicPr>
                        <p:cNvPr id="29713" name="Object 34">
                          <a:extLst>
                            <a:ext uri="{FF2B5EF4-FFF2-40B4-BE49-F238E27FC236}">
                              <a16:creationId xmlns:a16="http://schemas.microsoft.com/office/drawing/2014/main" id="{2C21C4CF-BC72-354A-9124-E28B1085E3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0" y="2590800"/>
                          <a:ext cx="2286000" cy="549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14" name="Object 35">
              <a:extLst>
                <a:ext uri="{FF2B5EF4-FFF2-40B4-BE49-F238E27FC236}">
                  <a16:creationId xmlns:a16="http://schemas.microsoft.com/office/drawing/2014/main" id="{59CE88A9-B8D3-6343-A9C0-CADF2D55848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1333669"/>
                </p:ext>
              </p:extLst>
            </p:nvPr>
          </p:nvGraphicFramePr>
          <p:xfrm>
            <a:off x="530225" y="3811588"/>
            <a:ext cx="4354513" cy="727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30" name="公式" r:id="rId10" imgW="27209750" imgH="4533900" progId="Equation.3">
                    <p:embed/>
                  </p:oleObj>
                </mc:Choice>
                <mc:Fallback>
                  <p:oleObj name="公式" r:id="rId10" imgW="27209750" imgH="4533900" progId="Equation.3">
                    <p:embed/>
                    <p:pic>
                      <p:nvPicPr>
                        <p:cNvPr id="29714" name="Object 35">
                          <a:extLst>
                            <a:ext uri="{FF2B5EF4-FFF2-40B4-BE49-F238E27FC236}">
                              <a16:creationId xmlns:a16="http://schemas.microsoft.com/office/drawing/2014/main" id="{59CE88A9-B8D3-6343-A9C0-CADF2D55848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0225" y="3811588"/>
                          <a:ext cx="4354513" cy="727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15" name="Text Box 37">
              <a:extLst>
                <a:ext uri="{FF2B5EF4-FFF2-40B4-BE49-F238E27FC236}">
                  <a16:creationId xmlns:a16="http://schemas.microsoft.com/office/drawing/2014/main" id="{4E9D760B-52F5-044B-A821-AAA22529D1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325" y="4537075"/>
              <a:ext cx="3521075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000000"/>
                  </a:solidFill>
                  <a:ea typeface="黑体" panose="02010609060101010101" pitchFamily="49" charset="-122"/>
                </a:rPr>
                <a:t>系统机械能守恒。</a:t>
              </a:r>
            </a:p>
            <a:p>
              <a:pPr eaLnBrk="1" hangingPunct="1"/>
              <a:endParaRPr lang="en-US" altLang="zh-CN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  <p:graphicFrame>
          <p:nvGraphicFramePr>
            <p:cNvPr id="29716" name="Object 38">
              <a:extLst>
                <a:ext uri="{FF2B5EF4-FFF2-40B4-BE49-F238E27FC236}">
                  <a16:creationId xmlns:a16="http://schemas.microsoft.com/office/drawing/2014/main" id="{2BEE844B-9C0D-F04A-B7FB-89435EC568B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15777099"/>
                </p:ext>
              </p:extLst>
            </p:nvPr>
          </p:nvGraphicFramePr>
          <p:xfrm>
            <a:off x="2971800" y="4572000"/>
            <a:ext cx="4635500" cy="725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31" name="Equation" r:id="rId12" imgW="28962350" imgH="4533900" progId="Equation.3">
                    <p:embed/>
                  </p:oleObj>
                </mc:Choice>
                <mc:Fallback>
                  <p:oleObj name="Equation" r:id="rId12" imgW="28962350" imgH="4533900" progId="Equation.3">
                    <p:embed/>
                    <p:pic>
                      <p:nvPicPr>
                        <p:cNvPr id="29716" name="Object 38">
                          <a:extLst>
                            <a:ext uri="{FF2B5EF4-FFF2-40B4-BE49-F238E27FC236}">
                              <a16:creationId xmlns:a16="http://schemas.microsoft.com/office/drawing/2014/main" id="{2BEE844B-9C0D-F04A-B7FB-89435EC568B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800" y="4572000"/>
                          <a:ext cx="4635500" cy="725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17" name="Object 39">
              <a:extLst>
                <a:ext uri="{FF2B5EF4-FFF2-40B4-BE49-F238E27FC236}">
                  <a16:creationId xmlns:a16="http://schemas.microsoft.com/office/drawing/2014/main" id="{842CB0C3-A0D1-1B4B-BF87-F4D88B25887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61850921"/>
                </p:ext>
              </p:extLst>
            </p:nvPr>
          </p:nvGraphicFramePr>
          <p:xfrm>
            <a:off x="685800" y="5410200"/>
            <a:ext cx="2133600" cy="446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32" name="Equation" r:id="rId14" imgW="12579350" imgH="2635250" progId="Equation.3">
                    <p:embed/>
                  </p:oleObj>
                </mc:Choice>
                <mc:Fallback>
                  <p:oleObj name="Equation" r:id="rId14" imgW="12579350" imgH="2635250" progId="Equation.3">
                    <p:embed/>
                    <p:pic>
                      <p:nvPicPr>
                        <p:cNvPr id="29717" name="Object 39">
                          <a:extLst>
                            <a:ext uri="{FF2B5EF4-FFF2-40B4-BE49-F238E27FC236}">
                              <a16:creationId xmlns:a16="http://schemas.microsoft.com/office/drawing/2014/main" id="{842CB0C3-A0D1-1B4B-BF87-F4D88B2588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" y="5410200"/>
                          <a:ext cx="2133600" cy="446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18" name="Object 40">
              <a:extLst>
                <a:ext uri="{FF2B5EF4-FFF2-40B4-BE49-F238E27FC236}">
                  <a16:creationId xmlns:a16="http://schemas.microsoft.com/office/drawing/2014/main" id="{5D45C012-7933-6D47-90E4-2FCFD6CA36F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6159684"/>
                </p:ext>
              </p:extLst>
            </p:nvPr>
          </p:nvGraphicFramePr>
          <p:xfrm>
            <a:off x="2971800" y="5257800"/>
            <a:ext cx="1487488" cy="768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33" name="Equation" r:id="rId16" imgW="8775700" imgH="4533900" progId="Equation.3">
                    <p:embed/>
                  </p:oleObj>
                </mc:Choice>
                <mc:Fallback>
                  <p:oleObj name="Equation" r:id="rId16" imgW="8775700" imgH="4533900" progId="Equation.3">
                    <p:embed/>
                    <p:pic>
                      <p:nvPicPr>
                        <p:cNvPr id="29718" name="Object 40">
                          <a:extLst>
                            <a:ext uri="{FF2B5EF4-FFF2-40B4-BE49-F238E27FC236}">
                              <a16:creationId xmlns:a16="http://schemas.microsoft.com/office/drawing/2014/main" id="{5D45C012-7933-6D47-90E4-2FCFD6CA36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800" y="5257800"/>
                          <a:ext cx="1487488" cy="768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19" name="AutoShape 41">
              <a:extLst>
                <a:ext uri="{FF2B5EF4-FFF2-40B4-BE49-F238E27FC236}">
                  <a16:creationId xmlns:a16="http://schemas.microsoft.com/office/drawing/2014/main" id="{354CA74D-9027-E640-B32F-30E9B0795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5334000"/>
              <a:ext cx="457200" cy="381000"/>
            </a:xfrm>
            <a:custGeom>
              <a:avLst/>
              <a:gdLst>
                <a:gd name="T0" fmla="*/ 2147483646 w 21600"/>
                <a:gd name="T1" fmla="*/ 0 h 21600"/>
                <a:gd name="T2" fmla="*/ 2147483646 w 21600"/>
                <a:gd name="T3" fmla="*/ 2147483646 h 21600"/>
                <a:gd name="T4" fmla="*/ 0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2147483646 h 21600"/>
                <a:gd name="T10" fmla="*/ 2147483646 w 21600"/>
                <a:gd name="T11" fmla="*/ 2147483646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4363 h 21600"/>
                <a:gd name="T20" fmla="*/ 18514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13" y="0"/>
                  </a:moveTo>
                  <a:lnTo>
                    <a:pt x="9225" y="7200"/>
                  </a:lnTo>
                  <a:lnTo>
                    <a:pt x="12311" y="7200"/>
                  </a:lnTo>
                  <a:lnTo>
                    <a:pt x="12311" y="14363"/>
                  </a:lnTo>
                  <a:lnTo>
                    <a:pt x="0" y="14363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13" y="0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9720" name="Object 42">
              <a:extLst>
                <a:ext uri="{FF2B5EF4-FFF2-40B4-BE49-F238E27FC236}">
                  <a16:creationId xmlns:a16="http://schemas.microsoft.com/office/drawing/2014/main" id="{EF51B522-DCD1-0B47-9CB2-7430BB4475F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7010164"/>
                </p:ext>
              </p:extLst>
            </p:nvPr>
          </p:nvGraphicFramePr>
          <p:xfrm>
            <a:off x="533400" y="5867400"/>
            <a:ext cx="5994400" cy="725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34" name="Equation" r:id="rId18" imgW="37452300" imgH="4533900" progId="Equation.3">
                    <p:embed/>
                  </p:oleObj>
                </mc:Choice>
                <mc:Fallback>
                  <p:oleObj name="Equation" r:id="rId18" imgW="37452300" imgH="4533900" progId="Equation.3">
                    <p:embed/>
                    <p:pic>
                      <p:nvPicPr>
                        <p:cNvPr id="29720" name="Object 42">
                          <a:extLst>
                            <a:ext uri="{FF2B5EF4-FFF2-40B4-BE49-F238E27FC236}">
                              <a16:creationId xmlns:a16="http://schemas.microsoft.com/office/drawing/2014/main" id="{EF51B522-DCD1-0B47-9CB2-7430BB4475F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" y="5867400"/>
                          <a:ext cx="5994400" cy="725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1" name="对象 1">
              <a:extLst>
                <a:ext uri="{FF2B5EF4-FFF2-40B4-BE49-F238E27FC236}">
                  <a16:creationId xmlns:a16="http://schemas.microsoft.com/office/drawing/2014/main" id="{75C4D462-9B92-064D-A62B-0F67AE42E75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34377657"/>
                </p:ext>
              </p:extLst>
            </p:nvPr>
          </p:nvGraphicFramePr>
          <p:xfrm>
            <a:off x="5384800" y="3806825"/>
            <a:ext cx="2286000" cy="838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35" name="Equation" r:id="rId20" imgW="13163550" imgH="4826000" progId="Equation.DSMT4">
                    <p:embed/>
                  </p:oleObj>
                </mc:Choice>
                <mc:Fallback>
                  <p:oleObj name="Equation" r:id="rId20" imgW="13163550" imgH="4826000" progId="Equation.DSMT4">
                    <p:embed/>
                    <p:pic>
                      <p:nvPicPr>
                        <p:cNvPr id="29721" name="对象 1">
                          <a:extLst>
                            <a:ext uri="{FF2B5EF4-FFF2-40B4-BE49-F238E27FC236}">
                              <a16:creationId xmlns:a16="http://schemas.microsoft.com/office/drawing/2014/main" id="{75C4D462-9B92-064D-A62B-0F67AE42E75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84800" y="3806825"/>
                          <a:ext cx="2286000" cy="838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F11A648-978E-4489-8F8F-DA199E90D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68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3">
            <a:extLst>
              <a:ext uri="{FF2B5EF4-FFF2-40B4-BE49-F238E27FC236}">
                <a16:creationId xmlns:a16="http://schemas.microsoft.com/office/drawing/2014/main" id="{77D5AD8A-938E-6747-B21B-0C372F3D5C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3810000"/>
          <a:ext cx="3352800" cy="141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08" name="Equation" r:id="rId4" imgW="946150" imgH="381000" progId="Equation.3">
                  <p:embed/>
                </p:oleObj>
              </mc:Choice>
              <mc:Fallback>
                <p:oleObj name="Equation" r:id="rId4" imgW="946150" imgH="381000" progId="Equation.3">
                  <p:embed/>
                  <p:pic>
                    <p:nvPicPr>
                      <p:cNvPr id="31746" name="Object 3">
                        <a:extLst>
                          <a:ext uri="{FF2B5EF4-FFF2-40B4-BE49-F238E27FC236}">
                            <a16:creationId xmlns:a16="http://schemas.microsoft.com/office/drawing/2014/main" id="{77D5AD8A-938E-6747-B21B-0C372F3D5C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810000"/>
                        <a:ext cx="3352800" cy="1417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7" name="Object 4">
            <a:extLst>
              <a:ext uri="{FF2B5EF4-FFF2-40B4-BE49-F238E27FC236}">
                <a16:creationId xmlns:a16="http://schemas.microsoft.com/office/drawing/2014/main" id="{63AF3521-EA67-A749-94AE-02916ECFB9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24400" y="4343400"/>
          <a:ext cx="22860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09" name="Equation" r:id="rId6" imgW="673100" imgH="215900" progId="Equation.3">
                  <p:embed/>
                </p:oleObj>
              </mc:Choice>
              <mc:Fallback>
                <p:oleObj name="Equation" r:id="rId6" imgW="673100" imgH="215900" progId="Equation.3">
                  <p:embed/>
                  <p:pic>
                    <p:nvPicPr>
                      <p:cNvPr id="31747" name="Object 4">
                        <a:extLst>
                          <a:ext uri="{FF2B5EF4-FFF2-40B4-BE49-F238E27FC236}">
                            <a16:creationId xmlns:a16="http://schemas.microsoft.com/office/drawing/2014/main" id="{63AF3521-EA67-A749-94AE-02916ECFB9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4343400"/>
                        <a:ext cx="2286000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9E701250-374E-4144-987B-E2F5329557A8}"/>
              </a:ext>
            </a:extLst>
          </p:cNvPr>
          <p:cNvGrpSpPr/>
          <p:nvPr/>
        </p:nvGrpSpPr>
        <p:grpSpPr>
          <a:xfrm>
            <a:off x="908050" y="1752600"/>
            <a:ext cx="6731000" cy="2659063"/>
            <a:chOff x="908050" y="1752600"/>
            <a:chExt cx="6731000" cy="2659063"/>
          </a:xfrm>
        </p:grpSpPr>
        <p:graphicFrame>
          <p:nvGraphicFramePr>
            <p:cNvPr id="31748" name="Object 7">
              <a:extLst>
                <a:ext uri="{FF2B5EF4-FFF2-40B4-BE49-F238E27FC236}">
                  <a16:creationId xmlns:a16="http://schemas.microsoft.com/office/drawing/2014/main" id="{439EEBAC-203A-914B-8A82-1CA7D007E2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52711670"/>
                </p:ext>
              </p:extLst>
            </p:nvPr>
          </p:nvGraphicFramePr>
          <p:xfrm>
            <a:off x="914400" y="1752600"/>
            <a:ext cx="5994400" cy="725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10" name="Equation" r:id="rId8" imgW="37452300" imgH="4533900" progId="Equation.3">
                    <p:embed/>
                  </p:oleObj>
                </mc:Choice>
                <mc:Fallback>
                  <p:oleObj name="Equation" r:id="rId8" imgW="37452300" imgH="4533900" progId="Equation.3">
                    <p:embed/>
                    <p:pic>
                      <p:nvPicPr>
                        <p:cNvPr id="31748" name="Object 7">
                          <a:extLst>
                            <a:ext uri="{FF2B5EF4-FFF2-40B4-BE49-F238E27FC236}">
                              <a16:creationId xmlns:a16="http://schemas.microsoft.com/office/drawing/2014/main" id="{439EEBAC-203A-914B-8A82-1CA7D007E20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4400" y="1752600"/>
                          <a:ext cx="5994400" cy="725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49" name="Object 8">
              <a:extLst>
                <a:ext uri="{FF2B5EF4-FFF2-40B4-BE49-F238E27FC236}">
                  <a16:creationId xmlns:a16="http://schemas.microsoft.com/office/drawing/2014/main" id="{0EDD406C-8008-DA4B-8A99-90EA79A08BB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2119105"/>
                </p:ext>
              </p:extLst>
            </p:nvPr>
          </p:nvGraphicFramePr>
          <p:xfrm>
            <a:off x="990600" y="2667000"/>
            <a:ext cx="2644775" cy="773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11" name="Equation" r:id="rId10" imgW="16529050" imgH="4826000" progId="Equation.3">
                    <p:embed/>
                  </p:oleObj>
                </mc:Choice>
                <mc:Fallback>
                  <p:oleObj name="Equation" r:id="rId10" imgW="16529050" imgH="4826000" progId="Equation.3">
                    <p:embed/>
                    <p:pic>
                      <p:nvPicPr>
                        <p:cNvPr id="31749" name="Object 8">
                          <a:extLst>
                            <a:ext uri="{FF2B5EF4-FFF2-40B4-BE49-F238E27FC236}">
                              <a16:creationId xmlns:a16="http://schemas.microsoft.com/office/drawing/2014/main" id="{0EDD406C-8008-DA4B-8A99-90EA79A08B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0600" y="2667000"/>
                          <a:ext cx="2644775" cy="773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50" name="对象 9">
              <a:extLst>
                <a:ext uri="{FF2B5EF4-FFF2-40B4-BE49-F238E27FC236}">
                  <a16:creationId xmlns:a16="http://schemas.microsoft.com/office/drawing/2014/main" id="{DCE3A3D0-7116-C443-ADA0-C62333DA02F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6766640"/>
                </p:ext>
              </p:extLst>
            </p:nvPr>
          </p:nvGraphicFramePr>
          <p:xfrm>
            <a:off x="908050" y="3573463"/>
            <a:ext cx="6731000" cy="838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12" name="Equation" r:id="rId12" imgW="38766750" imgH="4826000" progId="Equation.DSMT4">
                    <p:embed/>
                  </p:oleObj>
                </mc:Choice>
                <mc:Fallback>
                  <p:oleObj name="Equation" r:id="rId12" imgW="38766750" imgH="4826000" progId="Equation.DSMT4">
                    <p:embed/>
                    <p:pic>
                      <p:nvPicPr>
                        <p:cNvPr id="31750" name="对象 9">
                          <a:extLst>
                            <a:ext uri="{FF2B5EF4-FFF2-40B4-BE49-F238E27FC236}">
                              <a16:creationId xmlns:a16="http://schemas.microsoft.com/office/drawing/2014/main" id="{DCE3A3D0-7116-C443-ADA0-C62333DA02F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8050" y="3573463"/>
                          <a:ext cx="6731000" cy="838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F74B86-2956-4CE3-A495-4C5DA172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6119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7">
            <a:extLst>
              <a:ext uri="{FF2B5EF4-FFF2-40B4-BE49-F238E27FC236}">
                <a16:creationId xmlns:a16="http://schemas.microsoft.com/office/drawing/2014/main" id="{A4D20959-DE24-6540-80D2-7098AA209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7038"/>
            <a:ext cx="8208963" cy="584200"/>
          </a:xfrm>
          <a:prstGeom prst="rect">
            <a:avLst/>
          </a:prstGeom>
          <a:solidFill>
            <a:srgbClr val="FFFF00"/>
          </a:solidFill>
          <a:ln w="9525">
            <a:solidFill>
              <a:srgbClr val="66FF33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</a:rPr>
              <a:t>角动量</a:t>
            </a:r>
            <a:r>
              <a:rPr lang="en-US" altLang="zh-CN" sz="2800" dirty="0">
                <a:solidFill>
                  <a:srgbClr val="0000FF"/>
                </a:solidFill>
                <a:ea typeface="黑体" panose="02010609060101010101" pitchFamily="49" charset="-122"/>
              </a:rPr>
              <a:t>/</a:t>
            </a: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</a:rPr>
              <a:t>动能定理及守恒律 </a:t>
            </a:r>
            <a:r>
              <a:rPr lang="en-US" altLang="zh-CN" sz="3200" dirty="0">
                <a:solidFill>
                  <a:srgbClr val="0000FF"/>
                </a:solidFill>
                <a:ea typeface="黑体" panose="02010609060101010101" pitchFamily="49" charset="-122"/>
              </a:rPr>
              <a:t>(</a:t>
            </a:r>
            <a:r>
              <a:rPr lang="en-US" altLang="zh-CN" sz="3200" dirty="0">
                <a:solidFill>
                  <a:srgbClr val="CC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§</a:t>
            </a:r>
            <a:r>
              <a:rPr lang="en-US" altLang="zh-CN" sz="3200" dirty="0">
                <a:solidFill>
                  <a:srgbClr val="0000FF"/>
                </a:solidFill>
                <a:ea typeface="黑体" panose="02010609060101010101" pitchFamily="49" charset="-122"/>
              </a:rPr>
              <a:t>2.3-2.4)</a:t>
            </a:r>
            <a:endParaRPr lang="zh-CN" altLang="en-US" sz="3200" dirty="0">
              <a:ea typeface="黑体" panose="02010609060101010101" pitchFamily="49" charset="-122"/>
            </a:endParaRPr>
          </a:p>
        </p:txBody>
      </p:sp>
      <p:sp>
        <p:nvSpPr>
          <p:cNvPr id="35848" name="Text Box 8">
            <a:extLst>
              <a:ext uri="{FF2B5EF4-FFF2-40B4-BE49-F238E27FC236}">
                <a16:creationId xmlns:a16="http://schemas.microsoft.com/office/drawing/2014/main" id="{680D7847-6311-B54A-958B-C0E88FE97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268413"/>
            <a:ext cx="8208962" cy="2526910"/>
          </a:xfrm>
          <a:prstGeom prst="rect">
            <a:avLst/>
          </a:prstGeom>
          <a:solidFill>
            <a:schemeClr val="bg1"/>
          </a:solidFill>
          <a:ln w="9525">
            <a:solidFill>
              <a:srgbClr val="66FF33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质点组角动量定理</a:t>
            </a:r>
            <a:r>
              <a:rPr lang="en-US" altLang="zh-CN" dirty="0">
                <a:solidFill>
                  <a:srgbClr val="0000FF"/>
                </a:solidFill>
                <a:ea typeface="黑体" panose="02010609060101010101" pitchFamily="49" charset="-122"/>
              </a:rPr>
              <a:t>/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守恒律</a:t>
            </a:r>
            <a:endParaRPr lang="en-US" altLang="zh-CN" dirty="0">
              <a:solidFill>
                <a:srgbClr val="0000FF"/>
              </a:solidFill>
              <a:ea typeface="黑体" panose="02010609060101010101" pitchFamily="49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ea typeface="黑体" panose="02010609060101010101" pitchFamily="49" charset="-122"/>
              </a:rPr>
              <a:t>一般形式，惯性力的简化，质心系中的形式</a:t>
            </a:r>
            <a:endParaRPr lang="en-US" altLang="zh-CN" sz="20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质点组动能定理</a:t>
            </a:r>
            <a:r>
              <a:rPr lang="en-US" altLang="zh-CN" dirty="0">
                <a:solidFill>
                  <a:srgbClr val="0000FF"/>
                </a:solidFill>
                <a:ea typeface="黑体" panose="02010609060101010101" pitchFamily="49" charset="-122"/>
              </a:rPr>
              <a:t>/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机械能守恒律</a:t>
            </a:r>
            <a:endParaRPr lang="en-US" altLang="zh-CN" dirty="0">
              <a:solidFill>
                <a:srgbClr val="0000FF"/>
              </a:solidFill>
              <a:ea typeface="黑体" panose="02010609060101010101" pitchFamily="49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ea typeface="黑体" panose="02010609060101010101" pitchFamily="49" charset="-122"/>
              </a:rPr>
              <a:t>一般形式，惯性力的简化，质心系中的形式</a:t>
            </a:r>
            <a:endParaRPr lang="en-US" altLang="zh-CN" sz="2000" dirty="0">
              <a:ea typeface="黑体" panose="02010609060101010101" pitchFamily="49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ea typeface="黑体" panose="02010609060101010101" pitchFamily="49" charset="-122"/>
              </a:rPr>
              <a:t>柯尼希定理</a:t>
            </a:r>
            <a:endParaRPr lang="en-US" altLang="zh-CN" sz="2000" dirty="0">
              <a:ea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95662B-CF30-4D59-8D2F-E101A02C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>
            <a:extLst>
              <a:ext uri="{FF2B5EF4-FFF2-40B4-BE49-F238E27FC236}">
                <a16:creationId xmlns:a16="http://schemas.microsoft.com/office/drawing/2014/main" id="{22044895-FD0B-4AC8-9223-7A4458925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476250"/>
            <a:ext cx="2185214" cy="461665"/>
          </a:xfrm>
          <a:prstGeom prst="rect">
            <a:avLst/>
          </a:prstGeom>
          <a:solidFill>
            <a:srgbClr val="FFFF66"/>
          </a:solidFill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0000FF"/>
                </a:solidFill>
                <a:ea typeface="黑体" panose="02010609060101010101" pitchFamily="49" charset="-122"/>
              </a:rPr>
              <a:t>3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、柯尼希定理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B79018D-7B16-494B-87F2-D91FA7369A30}"/>
                  </a:ext>
                </a:extLst>
              </p:cNvPr>
              <p:cNvSpPr/>
              <p:nvPr/>
            </p:nvSpPr>
            <p:spPr>
              <a:xfrm>
                <a:off x="107504" y="1052736"/>
                <a:ext cx="8928992" cy="54640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10000"/>
                  </a:lnSpc>
                  <a:defRPr/>
                </a:pP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质点组动能 等于 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质心动能 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与 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质心系中质点组总动能 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之和</a:t>
                </a:r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1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  <m:sup>
                          <m: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′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10000"/>
                  </a:lnSpc>
                  <a:defRPr/>
                </a:pP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上式中</a:t>
                </a:r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1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sSup>
                        <m:sSup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p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′2</m:t>
                              </m:r>
                            </m:sup>
                          </m:sSubSup>
                        </m:e>
                      </m:nary>
                      <m:r>
                        <a:rPr lang="en-US" altLang="zh-CN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  <a:p>
                <a:pPr lvl="0" eaLnBrk="1" hangingPunct="1">
                  <a:lnSpc>
                    <a:spcPct val="110000"/>
                  </a:lnSpc>
                  <a:defRPr/>
                </a:pPr>
                <a:r>
                  <a:rPr lang="zh-CN" altLang="en-US" dirty="0">
                    <a:ea typeface="黑体" panose="02010609060101010101" pitchFamily="49" charset="-122"/>
                  </a:rPr>
                  <a:t>证明：</a:t>
                </a:r>
                <a:r>
                  <a:rPr lang="en-US" altLang="zh-CN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单个质点的动能为</a:t>
                </a:r>
                <a:endPara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1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因为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′</m:t>
                            </m:r>
                          </m:sup>
                        </m:sSubSup>
                      </m:e>
                    </m:nary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，故第</a:t>
                </a:r>
                <a:r>
                  <a:rPr lang="en-US" altLang="zh-CN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2</a:t>
                </a: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项求和之后为</a:t>
                </a:r>
                <a:r>
                  <a:rPr lang="en-US" altLang="zh-CN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0</a:t>
                </a: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，求和之后即为柯尼希定理</a:t>
                </a:r>
                <a:endPara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对比角动量关系：      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𝐽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𝐽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B79018D-7B16-494B-87F2-D91FA7369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052736"/>
                <a:ext cx="8928992" cy="5464060"/>
              </a:xfrm>
              <a:prstGeom prst="rect">
                <a:avLst/>
              </a:prstGeom>
              <a:blipFill>
                <a:blip r:embed="rId2"/>
                <a:stretch>
                  <a:fillRect l="-1093" t="-1116" b="-12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015CDD-7A0C-4DA4-B3E7-D37956E2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21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76F151-1405-4491-8C47-D3B3A71EE405}"/>
                  </a:ext>
                </a:extLst>
              </p:cNvPr>
              <p:cNvSpPr/>
              <p:nvPr/>
            </p:nvSpPr>
            <p:spPr>
              <a:xfrm>
                <a:off x="107504" y="188640"/>
                <a:ext cx="8928992" cy="50082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defRPr/>
                </a:pP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柯尼希定理的直接应用</a:t>
                </a:r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defRPr/>
                </a:pPr>
                <a:r>
                  <a:rPr lang="zh-CN" altLang="en-US" dirty="0">
                    <a:ea typeface="黑体" panose="02010609060101010101" pitchFamily="49" charset="-122"/>
                  </a:rPr>
                  <a:t>例</a:t>
                </a:r>
                <a:r>
                  <a:rPr lang="en-US" altLang="zh-CN" dirty="0">
                    <a:ea typeface="黑体" panose="02010609060101010101" pitchFamily="49" charset="-122"/>
                  </a:rPr>
                  <a:t>1</a:t>
                </a:r>
                <a:r>
                  <a:rPr lang="zh-CN" altLang="en-US" dirty="0">
                    <a:ea typeface="黑体" panose="02010609060101010101" pitchFamily="49" charset="-122"/>
                  </a:rPr>
                  <a:t>：质量均为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的两小球，距离保持为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2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，绕中点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𝐴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以</a:t>
                </a:r>
                <a:r>
                  <a:rPr lang="zh-CN" altLang="en-US" dirty="0">
                    <a:ea typeface="黑体" panose="02010609060101010101" pitchFamily="49" charset="-122"/>
                  </a:rPr>
                  <a:t>角速度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转动</a:t>
                </a:r>
                <a:r>
                  <a:rPr lang="zh-CN" altLang="en-US" dirty="0">
                    <a:ea typeface="黑体" panose="02010609060101010101" pitchFamily="49" charset="-122"/>
                  </a:rPr>
                  <a:t>；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中点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𝐴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又以角速度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Ω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绕固定点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转动</a:t>
                </a:r>
                <a:r>
                  <a:rPr lang="zh-CN" altLang="en-US" dirty="0">
                    <a:ea typeface="黑体" panose="02010609060101010101" pitchFamily="49" charset="-122"/>
                  </a:rPr>
                  <a:t>。两小球和</a:t>
                </a:r>
                <a:r>
                  <a:rPr lang="en-US" altLang="zh-CN" dirty="0">
                    <a:ea typeface="黑体" panose="02010609060101010101" pitchFamily="49" charset="-122"/>
                  </a:rPr>
                  <a:t>O</a:t>
                </a:r>
                <a:r>
                  <a:rPr lang="zh-CN" altLang="en-US" dirty="0">
                    <a:ea typeface="黑体" panose="02010609060101010101" pitchFamily="49" charset="-122"/>
                  </a:rPr>
                  <a:t>点始终保持在统一平面内，角速度方向如图。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求两小球的总动能？总角动量？（正方向</a:t>
                </a:r>
                <a:r>
                  <a:rPr lang="zh-CN" altLang="en-US" dirty="0">
                    <a:ea typeface="黑体" panose="02010609060101010101" pitchFamily="49" charset="-122"/>
                  </a:rPr>
                  <a:t>垂直纸面向外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）</a:t>
                </a:r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defRPr/>
                </a:pP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答案：</a:t>
                </a:r>
                <a:endParaRPr lang="en-US" altLang="zh-CN" i="1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Ω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𝐽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=2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Ω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−2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𝜔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defRPr/>
                </a:pPr>
                <a:r>
                  <a:rPr lang="zh-CN" altLang="en-US" dirty="0">
                    <a:ea typeface="黑体" panose="02010609060101010101" pitchFamily="49" charset="-122"/>
                  </a:rPr>
                  <a:t>例</a:t>
                </a:r>
                <a:r>
                  <a:rPr lang="en-US" altLang="zh-CN" dirty="0">
                    <a:ea typeface="黑体" panose="02010609060101010101" pitchFamily="49" charset="-122"/>
                  </a:rPr>
                  <a:t>2</a:t>
                </a:r>
                <a:r>
                  <a:rPr lang="zh-CN" altLang="en-US" dirty="0">
                    <a:ea typeface="黑体" panose="02010609060101010101" pitchFamily="49" charset="-122"/>
                  </a:rPr>
                  <a:t>：同样的设定，小球转动盘面与</a:t>
                </a:r>
                <a:r>
                  <a:rPr lang="en-US" altLang="zh-CN" dirty="0">
                    <a:ea typeface="黑体" panose="02010609060101010101" pitchFamily="49" charset="-122"/>
                  </a:rPr>
                  <a:t>A</a:t>
                </a:r>
                <a:r>
                  <a:rPr lang="zh-CN" altLang="en-US" dirty="0">
                    <a:ea typeface="黑体" panose="02010609060101010101" pitchFamily="49" charset="-122"/>
                  </a:rPr>
                  <a:t>点速度方向垂直，结果如何？</a:t>
                </a:r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76F151-1405-4491-8C47-D3B3A71EE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88640"/>
                <a:ext cx="8928992" cy="5008230"/>
              </a:xfrm>
              <a:prstGeom prst="rect">
                <a:avLst/>
              </a:prstGeom>
              <a:blipFill>
                <a:blip r:embed="rId2"/>
                <a:stretch>
                  <a:fillRect l="-1093" r="-2869" b="-1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FB499C1-F0AE-4E90-B2EF-F3517F1CA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2420888"/>
            <a:ext cx="2188654" cy="123149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A4602F3-41CD-4C7F-8B61-CC8AD7B2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9219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B41255-ADA8-4DC5-87F3-61088BE22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  <p:pic>
        <p:nvPicPr>
          <p:cNvPr id="3" name="c2-质点组运动定理">
            <a:hlinkClick r:id="" action="ppaction://media"/>
            <a:extLst>
              <a:ext uri="{FF2B5EF4-FFF2-40B4-BE49-F238E27FC236}">
                <a16:creationId xmlns:a16="http://schemas.microsoft.com/office/drawing/2014/main" id="{EA58007D-1A53-4B11-A8FE-82124661FC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17063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B057584-0319-4782-9459-50A93811B9EE}"/>
                  </a:ext>
                </a:extLst>
              </p:cNvPr>
              <p:cNvSpPr/>
              <p:nvPr/>
            </p:nvSpPr>
            <p:spPr>
              <a:xfrm>
                <a:off x="377788" y="121403"/>
                <a:ext cx="8388424" cy="9572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defRPr/>
                </a:pPr>
                <a:r>
                  <a:rPr lang="zh-CN" altLang="en-US" sz="2000" dirty="0">
                    <a:ea typeface="黑体" panose="02010609060101010101" pitchFamily="49" charset="-122"/>
                  </a:rPr>
                  <a:t>假定花豹质量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=100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kg</m:t>
                    </m:r>
                  </m:oMath>
                </a14:m>
                <a:r>
                  <a:rPr lang="zh-CN" altLang="en-US" sz="2000" dirty="0">
                    <a:ea typeface="黑体" panose="02010609060101010101" pitchFamily="49" charset="-122"/>
                  </a:rPr>
                  <a:t>，估算视频中花豹消耗了多少能量？需要实用多少肉类？（</a:t>
                </a:r>
                <a:r>
                  <a:rPr lang="en-US" altLang="zh-CN" sz="2000" dirty="0">
                    <a:ea typeface="黑体" panose="02010609060101010101" pitchFamily="49" charset="-122"/>
                  </a:rPr>
                  <a:t>246</a:t>
                </a:r>
                <a:r>
                  <a:rPr lang="zh-CN" altLang="en-US" sz="2000" dirty="0">
                    <a:ea typeface="黑体" panose="02010609060101010101" pitchFamily="49" charset="-122"/>
                  </a:rPr>
                  <a:t>大卡</a:t>
                </a:r>
                <a:r>
                  <a:rPr lang="en-US" altLang="zh-CN" sz="2000" dirty="0">
                    <a:ea typeface="黑体" panose="02010609060101010101" pitchFamily="49" charset="-122"/>
                  </a:rPr>
                  <a:t>/100g</a:t>
                </a:r>
                <a:r>
                  <a:rPr lang="zh-CN" altLang="en-US" sz="2000" dirty="0">
                    <a:ea typeface="黑体" panose="02010609060101010101" pitchFamily="49" charset="-122"/>
                  </a:rPr>
                  <a:t>酱牛肉）</a:t>
                </a:r>
                <a:endParaRPr lang="en-US" altLang="zh-CN" sz="2000" dirty="0"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B057584-0319-4782-9459-50A93811B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88" y="121403"/>
                <a:ext cx="8388424" cy="957250"/>
              </a:xfrm>
              <a:prstGeom prst="rect">
                <a:avLst/>
              </a:prstGeom>
              <a:blipFill>
                <a:blip r:embed="rId5"/>
                <a:stretch>
                  <a:fillRect l="-799" b="-10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1EFDA605-A21A-4F0E-BEE7-CF4B2780BF09}"/>
              </a:ext>
            </a:extLst>
          </p:cNvPr>
          <p:cNvSpPr/>
          <p:nvPr/>
        </p:nvSpPr>
        <p:spPr>
          <a:xfrm>
            <a:off x="3221850" y="6298973"/>
            <a:ext cx="2700300" cy="4955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>
                <a:ea typeface="黑体" panose="02010609060101010101" pitchFamily="49" charset="-122"/>
              </a:rPr>
              <a:t>来自电影</a:t>
            </a:r>
            <a:r>
              <a:rPr lang="en-US" altLang="zh-CN" sz="2000" dirty="0">
                <a:ea typeface="黑体" panose="02010609060101010101" pitchFamily="49" charset="-122"/>
              </a:rPr>
              <a:t>《</a:t>
            </a:r>
            <a:r>
              <a:rPr lang="zh-CN" altLang="en-US" sz="2000" dirty="0">
                <a:ea typeface="黑体" panose="02010609060101010101" pitchFamily="49" charset="-122"/>
              </a:rPr>
              <a:t>功夫熊猫</a:t>
            </a:r>
            <a:r>
              <a:rPr lang="en-US" altLang="zh-CN" sz="2000" dirty="0">
                <a:ea typeface="黑体" panose="02010609060101010101" pitchFamily="49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387366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27D41ED4-E30D-47D8-96F0-1C0341826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052736"/>
            <a:ext cx="8928992" cy="20020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作业</a:t>
            </a:r>
            <a:endParaRPr kumimoji="1" lang="en-US" altLang="zh-CN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2.5     2.6    2.10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0C1611-8145-4E6B-9EED-87A2D8DC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7325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76F151-1405-4491-8C47-D3B3A71EE405}"/>
                  </a:ext>
                </a:extLst>
              </p:cNvPr>
              <p:cNvSpPr/>
              <p:nvPr/>
            </p:nvSpPr>
            <p:spPr>
              <a:xfrm>
                <a:off x="107504" y="188640"/>
                <a:ext cx="8928992" cy="60397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内容小结：</a:t>
                </a:r>
                <a:endParaRPr lang="en-US" altLang="zh-CN" b="1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质点组角动量定理、动能定理</a:t>
                </a:r>
                <a:endParaRPr lang="en-US" altLang="zh-CN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𝑀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e</m:t>
                              </m:r>
                            </m:e>
                          </m:d>
                        </m:sup>
                      </m:sSup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𝑡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i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e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defRPr/>
                </a:pPr>
                <a:r>
                  <a:rPr lang="en-US" altLang="zh-CN" dirty="0">
                    <a:ea typeface="黑体" panose="02010609060101010101" pitchFamily="49" charset="-122"/>
                  </a:rPr>
                  <a:t>    </a:t>
                </a:r>
                <a:r>
                  <a:rPr lang="zh-CN" altLang="en-US" dirty="0">
                    <a:ea typeface="黑体" panose="02010609060101010101" pitchFamily="49" charset="-122"/>
                  </a:rPr>
                  <a:t>质心系中两定理形式：完全相同，没有惯性力贡献。</a:t>
                </a:r>
                <a:endParaRPr lang="en-US" altLang="zh-CN" dirty="0">
                  <a:ea typeface="黑体" panose="02010609060101010101" pitchFamily="49" charset="-12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质点组角动量守恒律、动能守恒律</a:t>
                </a:r>
                <a:endParaRPr lang="en-US" altLang="zh-CN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marL="914400" lvl="1" indent="-457200" eaLnBrk="1" hangingPunct="1">
                  <a:lnSpc>
                    <a:spcPct val="150000"/>
                  </a:lnSpc>
                  <a:buAutoNum type="arabicParenBoth"/>
                  <a:defRPr/>
                </a:pPr>
                <a:r>
                  <a:rPr lang="zh-CN" altLang="en-US" dirty="0">
                    <a:ea typeface="黑体" panose="02010609060101010101" pitchFamily="49" charset="-122"/>
                  </a:rPr>
                  <a:t>外力矩之和为</a:t>
                </a:r>
                <a:r>
                  <a:rPr lang="en-US" altLang="zh-CN" dirty="0">
                    <a:ea typeface="黑体" panose="02010609060101010101" pitchFamily="49" charset="-122"/>
                  </a:rPr>
                  <a:t>0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⟹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 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质点组角动量守恒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𝐽</m:t>
                        </m:r>
                      </m:e>
                    </m:acc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𝐶</m:t>
                        </m:r>
                      </m:e>
                    </m:acc>
                  </m:oMath>
                </a14:m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marL="914400" lvl="1" indent="-457200" eaLnBrk="1" hangingPunct="1">
                  <a:lnSpc>
                    <a:spcPct val="150000"/>
                  </a:lnSpc>
                  <a:buAutoNum type="arabicParenBoth"/>
                  <a:defRPr/>
                </a:pP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外力、内力均为保守力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⟹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质点组机械能守恒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𝐸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𝐶</m:t>
                    </m:r>
                  </m:oMath>
                </a14:m>
                <a:endParaRPr lang="en-US" altLang="zh-CN" dirty="0">
                  <a:ea typeface="黑体" panose="02010609060101010101" pitchFamily="49" charset="-12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dirty="0">
                    <a:ea typeface="黑体" panose="02010609060101010101" pitchFamily="49" charset="-122"/>
                  </a:rPr>
                  <a:t>任意系与质心系动量、角动量、动能关系（</a:t>
                </a:r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柯尼希定理</a:t>
                </a:r>
                <a:r>
                  <a:rPr lang="zh-CN" altLang="en-US" dirty="0">
                    <a:ea typeface="黑体" panose="02010609060101010101" pitchFamily="49" charset="-122"/>
                  </a:rPr>
                  <a:t>）</a:t>
                </a:r>
                <a:endParaRPr lang="en-US" altLang="zh-CN" dirty="0"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ea typeface="黑体" panose="02010609060101010101" pitchFamily="49" charset="-122"/>
                </a:endParaRPr>
              </a:p>
              <a:p>
                <a:pPr eaLnBrk="1" hangingPunct="1">
                  <a:defRPr/>
                </a:pPr>
                <a:endParaRPr lang="en-US" altLang="zh-CN" dirty="0"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76F151-1405-4491-8C47-D3B3A71EE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88640"/>
                <a:ext cx="8928992" cy="6039795"/>
              </a:xfrm>
              <a:prstGeom prst="rect">
                <a:avLst/>
              </a:prstGeom>
              <a:blipFill>
                <a:blip r:embed="rId2"/>
                <a:stretch>
                  <a:fillRect l="-1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7C0CD09-BE72-4951-AC8D-138EBAE8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9050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3EBD5821-57C8-4FA4-9AEE-5597F74B1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2939250"/>
            <a:ext cx="8928992" cy="979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补充材料</a:t>
            </a:r>
            <a:endParaRPr kumimoji="1" lang="en-US" altLang="zh-CN" sz="4400" b="0" i="0" u="none" strike="noStrike" kern="0" cap="none" spc="0" normalizeH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BCF833-25D3-4E8F-9B72-5E013A586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0043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A98CFCC-2783-4838-9CAD-F58DFBF732B3}"/>
                  </a:ext>
                </a:extLst>
              </p:cNvPr>
              <p:cNvSpPr/>
              <p:nvPr/>
            </p:nvSpPr>
            <p:spPr>
              <a:xfrm>
                <a:off x="266884" y="454652"/>
                <a:ext cx="8759740" cy="62923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5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）问题：外力作用下，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𝐽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各自如何变化？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𝑀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×</m:t>
                          </m:r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𝑒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×</m:t>
                          </m:r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𝑒</m:t>
                                  </m:r>
                                </m:e>
                              </m:d>
                            </m:sup>
                          </m:sSubSup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×</m:t>
                          </m:r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𝑒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𝑀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𝑀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𝑒</m:t>
                          </m:r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质心系角动量定理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𝐽</m:t>
                                </m:r>
                              </m:e>
                            </m:acc>
                          </m:e>
                        </m:acc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𝑀</m:t>
                            </m:r>
                          </m:e>
                        </m:acc>
                        <m: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⟹  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zh-CN" sz="2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𝐽</m:t>
                                </m:r>
                              </m:e>
                            </m:acc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×</m:t>
                    </m:r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𝐹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d>
                      </m:sup>
                    </m:sSup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答案：多个外力作用于质点组，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𝐽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独立变化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作用于质心的合力的力矩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决定质心角动量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变化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外力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相对于质心的力矩之和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决定质心系中质点组角动量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𝐽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变化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⟹  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重力和惯性力不改变陀螺绕质心的转动速度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A98CFCC-2783-4838-9CAD-F58DFBF73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84" y="454652"/>
                <a:ext cx="8759740" cy="6292300"/>
              </a:xfrm>
              <a:prstGeom prst="rect">
                <a:avLst/>
              </a:prstGeom>
              <a:blipFill>
                <a:blip r:embed="rId3"/>
                <a:stretch>
                  <a:fillRect l="-1113" b="-1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2F6FB23-5793-4960-B0A7-A56840E84A4F}"/>
                  </a:ext>
                </a:extLst>
              </p:cNvPr>
              <p:cNvSpPr/>
              <p:nvPr/>
            </p:nvSpPr>
            <p:spPr>
              <a:xfrm>
                <a:off x="683568" y="32895"/>
                <a:ext cx="1381467" cy="5687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𝐽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𝑀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2F6FB23-5793-4960-B0A7-A56840E84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2895"/>
                <a:ext cx="1381467" cy="568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6D33AA9A-5E7C-45C4-828A-3E18D254BDC7}"/>
              </a:ext>
            </a:extLst>
          </p:cNvPr>
          <p:cNvGrpSpPr>
            <a:grpSpLocks/>
          </p:cNvGrpSpPr>
          <p:nvPr/>
        </p:nvGrpSpPr>
        <p:grpSpPr bwMode="auto">
          <a:xfrm>
            <a:off x="6731030" y="2636912"/>
            <a:ext cx="2438400" cy="2403475"/>
            <a:chOff x="6145632" y="2611438"/>
            <a:chExt cx="2438195" cy="2402966"/>
          </a:xfrm>
        </p:grpSpPr>
        <p:sp>
          <p:nvSpPr>
            <p:cNvPr id="8" name="椭圆 12">
              <a:extLst>
                <a:ext uri="{FF2B5EF4-FFF2-40B4-BE49-F238E27FC236}">
                  <a16:creationId xmlns:a16="http://schemas.microsoft.com/office/drawing/2014/main" id="{5608F76B-A97A-45E8-8657-21E5BA0B3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9608" y="3595335"/>
              <a:ext cx="108000" cy="1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" name="椭圆 13">
              <a:extLst>
                <a:ext uri="{FF2B5EF4-FFF2-40B4-BE49-F238E27FC236}">
                  <a16:creationId xmlns:a16="http://schemas.microsoft.com/office/drawing/2014/main" id="{D52B5751-BF00-438E-9ED4-C376850E3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2008" y="3747735"/>
              <a:ext cx="108000" cy="1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" name="椭圆 14">
              <a:extLst>
                <a:ext uri="{FF2B5EF4-FFF2-40B4-BE49-F238E27FC236}">
                  <a16:creationId xmlns:a16="http://schemas.microsoft.com/office/drawing/2014/main" id="{493EDD4E-7412-482B-A23D-FD5403641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4408" y="3900135"/>
              <a:ext cx="108000" cy="1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" name="椭圆 15">
              <a:extLst>
                <a:ext uri="{FF2B5EF4-FFF2-40B4-BE49-F238E27FC236}">
                  <a16:creationId xmlns:a16="http://schemas.microsoft.com/office/drawing/2014/main" id="{62FF7AD1-21BD-477D-8C04-7FC6AAE34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2008" y="3984653"/>
              <a:ext cx="108000" cy="1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2" name="椭圆 16">
              <a:extLst>
                <a:ext uri="{FF2B5EF4-FFF2-40B4-BE49-F238E27FC236}">
                  <a16:creationId xmlns:a16="http://schemas.microsoft.com/office/drawing/2014/main" id="{1A34A604-D55D-4478-ADE6-01AE0AC2F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2032" y="4106535"/>
              <a:ext cx="108000" cy="1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3" name="椭圆 17">
              <a:extLst>
                <a:ext uri="{FF2B5EF4-FFF2-40B4-BE49-F238E27FC236}">
                  <a16:creationId xmlns:a16="http://schemas.microsoft.com/office/drawing/2014/main" id="{00CF2708-3A19-4680-BDC8-FEB4512A6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4580" y="4191262"/>
              <a:ext cx="108000" cy="1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" name="椭圆 18">
              <a:extLst>
                <a:ext uri="{FF2B5EF4-FFF2-40B4-BE49-F238E27FC236}">
                  <a16:creationId xmlns:a16="http://schemas.microsoft.com/office/drawing/2014/main" id="{31A71FC8-0D55-4498-ABDA-7595FD891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8344" y="4180301"/>
              <a:ext cx="108000" cy="1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5" name="椭圆 19">
              <a:extLst>
                <a:ext uri="{FF2B5EF4-FFF2-40B4-BE49-F238E27FC236}">
                  <a16:creationId xmlns:a16="http://schemas.microsoft.com/office/drawing/2014/main" id="{AA72CD1E-9634-494D-A9F0-4E14E8C63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0635" y="3915048"/>
              <a:ext cx="108000" cy="1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cxnSp>
          <p:nvCxnSpPr>
            <p:cNvPr id="16" name="直接箭头连接符 20">
              <a:extLst>
                <a:ext uri="{FF2B5EF4-FFF2-40B4-BE49-F238E27FC236}">
                  <a16:creationId xmlns:a16="http://schemas.microsoft.com/office/drawing/2014/main" id="{45712A6D-8FE2-430F-9C15-329A7EECE4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495639" y="3855735"/>
              <a:ext cx="1086221" cy="984044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椭圆 21">
              <a:extLst>
                <a:ext uri="{FF2B5EF4-FFF2-40B4-BE49-F238E27FC236}">
                  <a16:creationId xmlns:a16="http://schemas.microsoft.com/office/drawing/2014/main" id="{CBC79427-D261-43ED-AB47-CAF21D70B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5632" y="3501008"/>
              <a:ext cx="108000" cy="1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8" name="椭圆 22">
              <a:extLst>
                <a:ext uri="{FF2B5EF4-FFF2-40B4-BE49-F238E27FC236}">
                  <a16:creationId xmlns:a16="http://schemas.microsoft.com/office/drawing/2014/main" id="{B56CC346-DBE3-4ACB-A892-7725D116C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8032" y="3653408"/>
              <a:ext cx="108000" cy="1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9" name="椭圆 23">
              <a:extLst>
                <a:ext uri="{FF2B5EF4-FFF2-40B4-BE49-F238E27FC236}">
                  <a16:creationId xmlns:a16="http://schemas.microsoft.com/office/drawing/2014/main" id="{DE14D25E-E393-49C0-94E4-92D13DBC9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608" y="3661481"/>
              <a:ext cx="108000" cy="1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0" name="椭圆 24">
              <a:extLst>
                <a:ext uri="{FF2B5EF4-FFF2-40B4-BE49-F238E27FC236}">
                  <a16:creationId xmlns:a16="http://schemas.microsoft.com/office/drawing/2014/main" id="{89334895-369D-4A73-9A74-B754787AA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8344" y="3861048"/>
              <a:ext cx="108000" cy="1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1" name="椭圆 25">
              <a:extLst>
                <a:ext uri="{FF2B5EF4-FFF2-40B4-BE49-F238E27FC236}">
                  <a16:creationId xmlns:a16="http://schemas.microsoft.com/office/drawing/2014/main" id="{6CD0BDEC-96C1-438C-BB36-8CF4DACDC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5232" y="3861048"/>
              <a:ext cx="108000" cy="1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2" name="椭圆 26">
              <a:extLst>
                <a:ext uri="{FF2B5EF4-FFF2-40B4-BE49-F238E27FC236}">
                  <a16:creationId xmlns:a16="http://schemas.microsoft.com/office/drawing/2014/main" id="{064002AA-D85A-4D5E-B0D6-29B3CD89E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4530" y="3487795"/>
              <a:ext cx="108000" cy="1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3" name="椭圆 27">
              <a:extLst>
                <a:ext uri="{FF2B5EF4-FFF2-40B4-BE49-F238E27FC236}">
                  <a16:creationId xmlns:a16="http://schemas.microsoft.com/office/drawing/2014/main" id="{1DC18BFA-328C-427E-924F-9058AE3AC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6393" y="4106535"/>
              <a:ext cx="108000" cy="1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4" name="椭圆 28">
              <a:extLst>
                <a:ext uri="{FF2B5EF4-FFF2-40B4-BE49-F238E27FC236}">
                  <a16:creationId xmlns:a16="http://schemas.microsoft.com/office/drawing/2014/main" id="{289DE493-6B7C-4FA3-AF86-ECA41923B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3572" y="3323138"/>
              <a:ext cx="108000" cy="10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graphicFrame>
          <p:nvGraphicFramePr>
            <p:cNvPr id="25" name="对象 30">
              <a:extLst>
                <a:ext uri="{FF2B5EF4-FFF2-40B4-BE49-F238E27FC236}">
                  <a16:creationId xmlns:a16="http://schemas.microsoft.com/office/drawing/2014/main" id="{5E2679DE-0BBE-4EF8-9019-E679340E077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145632" y="4665154"/>
            <a:ext cx="31750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22" name="Equation" r:id="rId5" imgW="1460500" imgH="1606550" progId="Equation.DSMT4">
                    <p:embed/>
                  </p:oleObj>
                </mc:Choice>
                <mc:Fallback>
                  <p:oleObj name="Equation" r:id="rId5" imgW="1460500" imgH="1606550" progId="Equation.DSMT4">
                    <p:embed/>
                    <p:pic>
                      <p:nvPicPr>
                        <p:cNvPr id="25" name="对象 30">
                          <a:extLst>
                            <a:ext uri="{FF2B5EF4-FFF2-40B4-BE49-F238E27FC236}">
                              <a16:creationId xmlns:a16="http://schemas.microsoft.com/office/drawing/2014/main" id="{5E2679DE-0BBE-4EF8-9019-E679340E077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45632" y="4665154"/>
                          <a:ext cx="317500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6" name="直接箭头连接符 31">
              <a:extLst>
                <a:ext uri="{FF2B5EF4-FFF2-40B4-BE49-F238E27FC236}">
                  <a16:creationId xmlns:a16="http://schemas.microsoft.com/office/drawing/2014/main" id="{CCCBE40C-D199-4177-9783-262B8CB0C4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284580" y="2664520"/>
              <a:ext cx="277004" cy="1204888"/>
            </a:xfrm>
            <a:prstGeom prst="straightConnector1">
              <a:avLst/>
            </a:prstGeom>
            <a:noFill/>
            <a:ln w="38100" algn="ctr">
              <a:solidFill>
                <a:srgbClr val="0000FF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椭圆 35">
              <a:extLst>
                <a:ext uri="{FF2B5EF4-FFF2-40B4-BE49-F238E27FC236}">
                  <a16:creationId xmlns:a16="http://schemas.microsoft.com/office/drawing/2014/main" id="{625BBCC9-139B-43DA-916E-D70E68669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8498" y="3222542"/>
              <a:ext cx="1319746" cy="1220921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13E016AB-75BB-4241-A2D6-1278DF2E0C81}"/>
                </a:ext>
              </a:extLst>
            </p:cNvPr>
            <p:cNvSpPr/>
            <p:nvPr/>
          </p:nvSpPr>
          <p:spPr bwMode="auto">
            <a:xfrm rot="20203159">
              <a:off x="7112339" y="3052670"/>
              <a:ext cx="1287354" cy="1453842"/>
            </a:xfrm>
            <a:prstGeom prst="arc">
              <a:avLst>
                <a:gd name="adj1" fmla="val 17243923"/>
                <a:gd name="adj2" fmla="val 2113337"/>
              </a:avLst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graphicFrame>
          <p:nvGraphicFramePr>
            <p:cNvPr id="29" name="对象 39">
              <a:extLst>
                <a:ext uri="{FF2B5EF4-FFF2-40B4-BE49-F238E27FC236}">
                  <a16:creationId xmlns:a16="http://schemas.microsoft.com/office/drawing/2014/main" id="{0288C96C-4CF1-464D-9538-2B81614D88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39327" y="2721834"/>
            <a:ext cx="444500" cy="539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23" name="Equation" r:id="rId7" imgW="2051050" imgH="2489200" progId="Equation.DSMT4">
                    <p:embed/>
                  </p:oleObj>
                </mc:Choice>
                <mc:Fallback>
                  <p:oleObj name="Equation" r:id="rId7" imgW="2051050" imgH="2489200" progId="Equation.DSMT4">
                    <p:embed/>
                    <p:pic>
                      <p:nvPicPr>
                        <p:cNvPr id="29" name="对象 39">
                          <a:extLst>
                            <a:ext uri="{FF2B5EF4-FFF2-40B4-BE49-F238E27FC236}">
                              <a16:creationId xmlns:a16="http://schemas.microsoft.com/office/drawing/2014/main" id="{0288C96C-4CF1-464D-9538-2B81614D88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39327" y="2721834"/>
                          <a:ext cx="444500" cy="539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40">
              <a:extLst>
                <a:ext uri="{FF2B5EF4-FFF2-40B4-BE49-F238E27FC236}">
                  <a16:creationId xmlns:a16="http://schemas.microsoft.com/office/drawing/2014/main" id="{00224DBA-85A3-483F-AC6D-2F5AD555C4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65938" y="2611438"/>
            <a:ext cx="3810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24" name="Equation" r:id="rId9" imgW="1752600" imgH="2343150" progId="Equation.DSMT4">
                    <p:embed/>
                  </p:oleObj>
                </mc:Choice>
                <mc:Fallback>
                  <p:oleObj name="Equation" r:id="rId9" imgW="1752600" imgH="2343150" progId="Equation.DSMT4">
                    <p:embed/>
                    <p:pic>
                      <p:nvPicPr>
                        <p:cNvPr id="30" name="对象 40">
                          <a:extLst>
                            <a:ext uri="{FF2B5EF4-FFF2-40B4-BE49-F238E27FC236}">
                              <a16:creationId xmlns:a16="http://schemas.microsoft.com/office/drawing/2014/main" id="{00224DBA-85A3-483F-AC6D-2F5AD555C42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5938" y="2611438"/>
                          <a:ext cx="381000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41">
              <a:extLst>
                <a:ext uri="{FF2B5EF4-FFF2-40B4-BE49-F238E27FC236}">
                  <a16:creationId xmlns:a16="http://schemas.microsoft.com/office/drawing/2014/main" id="{5635CA8A-55BA-4EE3-8DFC-0576B5D753E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905625" y="4389438"/>
            <a:ext cx="34925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25" name="Equation" r:id="rId11" imgW="1606550" imgH="2635250" progId="Equation.DSMT4">
                    <p:embed/>
                  </p:oleObj>
                </mc:Choice>
                <mc:Fallback>
                  <p:oleObj name="Equation" r:id="rId11" imgW="1606550" imgH="2635250" progId="Equation.DSMT4">
                    <p:embed/>
                    <p:pic>
                      <p:nvPicPr>
                        <p:cNvPr id="31" name="对象 41">
                          <a:extLst>
                            <a:ext uri="{FF2B5EF4-FFF2-40B4-BE49-F238E27FC236}">
                              <a16:creationId xmlns:a16="http://schemas.microsoft.com/office/drawing/2014/main" id="{5635CA8A-55BA-4EE3-8DFC-0576B5D753E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05625" y="4389438"/>
                          <a:ext cx="349250" cy="571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A6AFF84-1768-40B2-BD86-288466762CE7}"/>
                  </a:ext>
                </a:extLst>
              </p:cNvPr>
              <p:cNvSpPr/>
              <p:nvPr/>
            </p:nvSpPr>
            <p:spPr>
              <a:xfrm>
                <a:off x="2915816" y="50129"/>
                <a:ext cx="4381905" cy="5064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𝐽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𝐽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1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     </m:t>
                    </m:r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𝐽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zh-CN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即为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质点组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自旋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A6AFF84-1768-40B2-BD86-288466762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0129"/>
                <a:ext cx="4381905" cy="506421"/>
              </a:xfrm>
              <a:prstGeom prst="rect">
                <a:avLst/>
              </a:prstGeom>
              <a:blipFill>
                <a:blip r:embed="rId13"/>
                <a:stretch>
                  <a:fillRect t="-3529" r="-1110" b="-2117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B67A1B-C365-4CC2-B0C8-5DEDB812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556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45D559A-8743-4150-B9B8-D2EAF8357858}"/>
                  </a:ext>
                </a:extLst>
              </p:cNvPr>
              <p:cNvSpPr txBox="1"/>
              <p:nvPr/>
            </p:nvSpPr>
            <p:spPr>
              <a:xfrm>
                <a:off x="35496" y="147514"/>
                <a:ext cx="8928991" cy="53718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例</a:t>
                </a:r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4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：有心力场中的双球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质量为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m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的两个小球，利用刚性轻杆连接在一起，放置在一个有心斥力场中。初始时刻小球静止，杆与杆中点与力心的连线夹角为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4</m:t>
                        </m:r>
                      </m:den>
                    </m:f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Simhei" panose="02010609060101010101" pitchFamily="49" charset="-122"/>
                    <a:cs typeface="+mn-cs"/>
                  </a:rPr>
                  <a:t>，对以下两种情况，分析系统的运动。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hei" panose="02010609060101010101" pitchFamily="49" charset="-122"/>
                    <a:cs typeface="+mn-cs"/>
                  </a:rPr>
                  <a:t>（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hei" panose="02010609060101010101" pitchFamily="49" charset="-122"/>
                    <a:cs typeface="+mn-cs"/>
                  </a:rPr>
                  <a:t>1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hei" panose="02010609060101010101" pitchFamily="49" charset="-122"/>
                    <a:cs typeface="+mn-cs"/>
                  </a:rPr>
                  <a:t>）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𝐹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d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𝑘𝑟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Simhei" panose="02010609060101010101" pitchFamily="49" charset="-122"/>
                    <a:cs typeface="+mn-cs"/>
                  </a:rPr>
                  <a:t>（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Simhei" panose="02010609060101010101" pitchFamily="49" charset="-122"/>
                    <a:cs typeface="+mn-cs"/>
                  </a:rPr>
                  <a:t>2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Simhei" panose="02010609060101010101" pitchFamily="49" charset="-122"/>
                    <a:cs typeface="+mn-cs"/>
                  </a:rPr>
                  <a:t>）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𝐹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d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𝑐</m:t>
                        </m:r>
                      </m:num>
                      <m:den>
                        <m:sSup>
                          <m:sSupPr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  <m:sup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Simhei" panose="02010609060101010101" pitchFamily="49" charset="-122"/>
                    <a:cs typeface="+mn-cs"/>
                  </a:rPr>
                  <a:t>分析：双球质心位于杆中点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𝐶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Simhei" panose="02010609060101010101" pitchFamily="49" charset="-122"/>
                    <a:cs typeface="+mn-cs"/>
                  </a:rPr>
                  <a:t>，受外力情况如图。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45D559A-8743-4150-B9B8-D2EAF8357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147514"/>
                <a:ext cx="8928991" cy="5371855"/>
              </a:xfrm>
              <a:prstGeom prst="rect">
                <a:avLst/>
              </a:prstGeom>
              <a:blipFill>
                <a:blip r:embed="rId2"/>
                <a:stretch>
                  <a:fillRect l="-1092" r="-341" b="-1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CF61910A-BE21-4158-ACAD-1A227092A13B}"/>
              </a:ext>
            </a:extLst>
          </p:cNvPr>
          <p:cNvGrpSpPr/>
          <p:nvPr/>
        </p:nvGrpSpPr>
        <p:grpSpPr>
          <a:xfrm>
            <a:off x="3168735" y="2891106"/>
            <a:ext cx="4474276" cy="1963002"/>
            <a:chOff x="3168735" y="2891106"/>
            <a:chExt cx="4474276" cy="196300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F627D66-97C6-4092-8A1A-13204619EA07}"/>
                </a:ext>
              </a:extLst>
            </p:cNvPr>
            <p:cNvGrpSpPr/>
            <p:nvPr/>
          </p:nvGrpSpPr>
          <p:grpSpPr>
            <a:xfrm>
              <a:off x="3168735" y="2891106"/>
              <a:ext cx="4474276" cy="1963002"/>
              <a:chOff x="3168735" y="2891106"/>
              <a:chExt cx="4474276" cy="1963002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D3256E9-F2F7-44C1-8AAB-04F1D9316C5F}"/>
                  </a:ext>
                </a:extLst>
              </p:cNvPr>
              <p:cNvSpPr/>
              <p:nvPr/>
            </p:nvSpPr>
            <p:spPr bwMode="auto">
              <a:xfrm rot="19221173">
                <a:off x="5274008" y="3253771"/>
                <a:ext cx="197839" cy="19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8EDE62AE-3B30-4DE6-A774-FDD741A4DC57}"/>
                  </a:ext>
                </a:extLst>
              </p:cNvPr>
              <p:cNvCxnSpPr>
                <a:cxnSpLocks/>
                <a:endCxn id="3" idx="4"/>
              </p:cNvCxnSpPr>
              <p:nvPr/>
            </p:nvCxnSpPr>
            <p:spPr bwMode="auto">
              <a:xfrm flipH="1" flipV="1">
                <a:off x="5436096" y="3429000"/>
                <a:ext cx="852764" cy="99875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47E6A3E0-A256-4ABC-917D-0CBCFA2E865E}"/>
                  </a:ext>
                </a:extLst>
              </p:cNvPr>
              <p:cNvSpPr/>
              <p:nvPr/>
            </p:nvSpPr>
            <p:spPr bwMode="auto">
              <a:xfrm rot="19221173">
                <a:off x="6189940" y="4328750"/>
                <a:ext cx="197839" cy="19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F693177A-CE16-4D64-86A4-40A172C26551}"/>
                  </a:ext>
                </a:extLst>
              </p:cNvPr>
              <p:cNvCxnSpPr>
                <a:stCxn id="3" idx="2"/>
              </p:cNvCxnSpPr>
              <p:nvPr/>
            </p:nvCxnSpPr>
            <p:spPr bwMode="auto">
              <a:xfrm flipH="1">
                <a:off x="3506011" y="3415887"/>
                <a:ext cx="1790750" cy="72383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323418E9-4F99-4BE8-9E9F-311093428A7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506011" y="3850059"/>
                <a:ext cx="2304257" cy="28965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3C8FC507-2EEE-4636-AA2B-63EF895781BD}"/>
                  </a:ext>
                </a:extLst>
              </p:cNvPr>
              <p:cNvCxnSpPr>
                <a:cxnSpLocks/>
                <a:stCxn id="5" idx="1"/>
              </p:cNvCxnSpPr>
              <p:nvPr/>
            </p:nvCxnSpPr>
            <p:spPr bwMode="auto">
              <a:xfrm flipH="1" flipV="1">
                <a:off x="3506011" y="4139718"/>
                <a:ext cx="2684324" cy="27876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2409D648-A95B-40E8-9E14-D4F4668AB78E}"/>
                      </a:ext>
                    </a:extLst>
                  </p:cNvPr>
                  <p:cNvSpPr txBox="1"/>
                  <p:nvPr/>
                </p:nvSpPr>
                <p:spPr>
                  <a:xfrm>
                    <a:off x="3168735" y="4112225"/>
                    <a:ext cx="47750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𝑂</m:t>
                          </m:r>
                        </m:oMath>
                      </m:oMathPara>
                    </a14:m>
                    <a:endPara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2409D648-A95B-40E8-9E14-D4F4668AB7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8735" y="4112225"/>
                    <a:ext cx="477502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A0FA7A46-5A6E-4B74-A797-DA30B37AFF0C}"/>
                      </a:ext>
                    </a:extLst>
                  </p:cNvPr>
                  <p:cNvSpPr txBox="1"/>
                  <p:nvPr/>
                </p:nvSpPr>
                <p:spPr>
                  <a:xfrm>
                    <a:off x="5332766" y="2891106"/>
                    <a:ext cx="47750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oMath>
                      </m:oMathPara>
                    </a14:m>
                    <a:endPara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A0FA7A46-5A6E-4B74-A797-DA30B37AFF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2766" y="2891106"/>
                    <a:ext cx="477502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6560D862-F374-458E-AD4A-7E569A8C83A1}"/>
                      </a:ext>
                    </a:extLst>
                  </p:cNvPr>
                  <p:cNvSpPr txBox="1"/>
                  <p:nvPr/>
                </p:nvSpPr>
                <p:spPr>
                  <a:xfrm>
                    <a:off x="6190335" y="4392443"/>
                    <a:ext cx="47186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oMath>
                      </m:oMathPara>
                    </a14:m>
                    <a:endPara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6560D862-F374-458E-AD4A-7E569A8C83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0335" y="4392443"/>
                    <a:ext cx="471860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9A969768-61F3-411C-B777-562555202DF0}"/>
                  </a:ext>
                </a:extLst>
              </p:cNvPr>
              <p:cNvCxnSpPr>
                <a:cxnSpLocks noChangeAspect="1"/>
              </p:cNvCxnSpPr>
              <p:nvPr/>
            </p:nvCxnSpPr>
            <p:spPr bwMode="auto">
              <a:xfrm rot="10800000" flipH="1">
                <a:off x="5478084" y="2960726"/>
                <a:ext cx="895375" cy="3619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5129299B-D6ED-48EA-9956-623B0BD3C094}"/>
                  </a:ext>
                </a:extLst>
              </p:cNvPr>
              <p:cNvCxnSpPr>
                <a:cxnSpLocks noChangeAspect="1"/>
              </p:cNvCxnSpPr>
              <p:nvPr/>
            </p:nvCxnSpPr>
            <p:spPr bwMode="auto">
              <a:xfrm rot="10800000" flipH="1" flipV="1">
                <a:off x="6389486" y="4451678"/>
                <a:ext cx="1253525" cy="130175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EB731AC5-0AE9-489B-854E-8B9FB8054FA4}"/>
                    </a:ext>
                  </a:extLst>
                </p:cNvPr>
                <p:cNvSpPr txBox="1"/>
                <p:nvPr/>
              </p:nvSpPr>
              <p:spPr>
                <a:xfrm>
                  <a:off x="5721064" y="3492117"/>
                  <a:ext cx="4594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EB731AC5-0AE9-489B-854E-8B9FB8054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064" y="3492117"/>
                  <a:ext cx="45948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7E612D-BBF9-4E8C-AAE2-421112E2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280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FE00728-8A56-4996-B003-F9FB1B60B95D}"/>
                  </a:ext>
                </a:extLst>
              </p:cNvPr>
              <p:cNvSpPr/>
              <p:nvPr/>
            </p:nvSpPr>
            <p:spPr>
              <a:xfrm>
                <a:off x="169753" y="2291583"/>
                <a:ext cx="8804494" cy="42457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根据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zh-CN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𝐽</m:t>
                                </m:r>
                              </m:e>
                            </m:acc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×</m:t>
                    </m:r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𝐹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𝐽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𝑚𝑟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𝜃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=0⟹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𝜃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，仅有径向速度不为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0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，质心永远在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OC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连线上。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再看相对于质心的力矩，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𝑀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𝐶𝐴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×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𝐴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𝐶𝐵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×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𝐶𝐴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×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𝐴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×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𝑘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𝑘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×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, 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𝐶𝐵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×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𝑘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×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𝑀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𝑘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×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𝐴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𝑘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×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因此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AB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绕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C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点的角动量保持不变；结合初始条件，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AB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方向保持不变。系统保持原方向沿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OC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方向向外加速运动。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FE00728-8A56-4996-B003-F9FB1B60B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53" y="2291583"/>
                <a:ext cx="8804494" cy="4245778"/>
              </a:xfrm>
              <a:prstGeom prst="rect">
                <a:avLst/>
              </a:prstGeom>
              <a:blipFill>
                <a:blip r:embed="rId2"/>
                <a:stretch>
                  <a:fillRect l="-1108" r="-554" b="-2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018EFED1-B01D-44A1-B0A4-8565318584A8}"/>
              </a:ext>
            </a:extLst>
          </p:cNvPr>
          <p:cNvSpPr/>
          <p:nvPr/>
        </p:nvSpPr>
        <p:spPr bwMode="auto">
          <a:xfrm>
            <a:off x="3995936" y="116632"/>
            <a:ext cx="5112568" cy="21602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B5B7BAD-E40A-473F-9CCF-9DA88E4DE2F5}"/>
              </a:ext>
            </a:extLst>
          </p:cNvPr>
          <p:cNvGrpSpPr/>
          <p:nvPr/>
        </p:nvGrpSpPr>
        <p:grpSpPr>
          <a:xfrm>
            <a:off x="4139952" y="320767"/>
            <a:ext cx="4474276" cy="1963002"/>
            <a:chOff x="3168735" y="2891106"/>
            <a:chExt cx="4474276" cy="1963002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361E2A4-84F1-4537-A429-7B6172573120}"/>
                </a:ext>
              </a:extLst>
            </p:cNvPr>
            <p:cNvGrpSpPr/>
            <p:nvPr/>
          </p:nvGrpSpPr>
          <p:grpSpPr>
            <a:xfrm>
              <a:off x="3168735" y="2891106"/>
              <a:ext cx="4474276" cy="1963002"/>
              <a:chOff x="3168735" y="2891106"/>
              <a:chExt cx="4474276" cy="1963002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5C6D9B82-8558-48F0-B671-6A438AAC21D7}"/>
                  </a:ext>
                </a:extLst>
              </p:cNvPr>
              <p:cNvSpPr/>
              <p:nvPr/>
            </p:nvSpPr>
            <p:spPr bwMode="auto">
              <a:xfrm rot="19221173">
                <a:off x="5274008" y="3253771"/>
                <a:ext cx="197839" cy="19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C80B7433-F9F4-4FC2-B161-D0D6C72D5384}"/>
                  </a:ext>
                </a:extLst>
              </p:cNvPr>
              <p:cNvCxnSpPr>
                <a:cxnSpLocks/>
                <a:endCxn id="19" idx="4"/>
              </p:cNvCxnSpPr>
              <p:nvPr/>
            </p:nvCxnSpPr>
            <p:spPr bwMode="auto">
              <a:xfrm flipH="1" flipV="1">
                <a:off x="5436096" y="3429000"/>
                <a:ext cx="852764" cy="99875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D7949890-ACBE-4F87-B833-0AA8255ED720}"/>
                  </a:ext>
                </a:extLst>
              </p:cNvPr>
              <p:cNvSpPr/>
              <p:nvPr/>
            </p:nvSpPr>
            <p:spPr bwMode="auto">
              <a:xfrm rot="19221173">
                <a:off x="6189940" y="4328750"/>
                <a:ext cx="197839" cy="19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BA629799-B561-4910-A5BD-0F1724CDCCC8}"/>
                  </a:ext>
                </a:extLst>
              </p:cNvPr>
              <p:cNvCxnSpPr>
                <a:stCxn id="19" idx="2"/>
              </p:cNvCxnSpPr>
              <p:nvPr/>
            </p:nvCxnSpPr>
            <p:spPr bwMode="auto">
              <a:xfrm flipH="1">
                <a:off x="3506011" y="3415887"/>
                <a:ext cx="1790750" cy="72383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A11B1917-10C4-40E3-8D07-5AAFF0E517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506011" y="3850059"/>
                <a:ext cx="2304257" cy="28965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7F4BBEB2-01B2-410B-86F7-F0F0B271EAD4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 bwMode="auto">
              <a:xfrm flipH="1" flipV="1">
                <a:off x="3506011" y="4139718"/>
                <a:ext cx="2684324" cy="27876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9384BEE4-57BF-4660-8C0C-D271B208E242}"/>
                      </a:ext>
                    </a:extLst>
                  </p:cNvPr>
                  <p:cNvSpPr txBox="1"/>
                  <p:nvPr/>
                </p:nvSpPr>
                <p:spPr>
                  <a:xfrm>
                    <a:off x="3168735" y="4112225"/>
                    <a:ext cx="47750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𝑂</m:t>
                          </m:r>
                        </m:oMath>
                      </m:oMathPara>
                    </a14:m>
                    <a:endPara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9384BEE4-57BF-4660-8C0C-D271B208E2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8735" y="4112225"/>
                    <a:ext cx="477502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AFBF3BDB-9B33-43FD-825A-B4C8E9BC2132}"/>
                      </a:ext>
                    </a:extLst>
                  </p:cNvPr>
                  <p:cNvSpPr txBox="1"/>
                  <p:nvPr/>
                </p:nvSpPr>
                <p:spPr>
                  <a:xfrm>
                    <a:off x="5332766" y="2891106"/>
                    <a:ext cx="47750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oMath>
                      </m:oMathPara>
                    </a14:m>
                    <a:endPara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AFBF3BDB-9B33-43FD-825A-B4C8E9BC21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2766" y="2891106"/>
                    <a:ext cx="477502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9BD8C608-BDF9-49FD-9082-FC5B6AAB25F3}"/>
                      </a:ext>
                    </a:extLst>
                  </p:cNvPr>
                  <p:cNvSpPr txBox="1"/>
                  <p:nvPr/>
                </p:nvSpPr>
                <p:spPr>
                  <a:xfrm>
                    <a:off x="6190335" y="4392443"/>
                    <a:ext cx="47186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oMath>
                      </m:oMathPara>
                    </a14:m>
                    <a:endPara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9BD8C608-BDF9-49FD-9082-FC5B6AAB25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0335" y="4392443"/>
                    <a:ext cx="471860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16DFCAB6-278C-443A-8A4A-2438677537E3}"/>
                  </a:ext>
                </a:extLst>
              </p:cNvPr>
              <p:cNvCxnSpPr>
                <a:cxnSpLocks noChangeAspect="1"/>
              </p:cNvCxnSpPr>
              <p:nvPr/>
            </p:nvCxnSpPr>
            <p:spPr bwMode="auto">
              <a:xfrm rot="10800000" flipH="1">
                <a:off x="5478084" y="2960726"/>
                <a:ext cx="895375" cy="3619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CCD2321B-C464-4414-992F-47F8AF242224}"/>
                  </a:ext>
                </a:extLst>
              </p:cNvPr>
              <p:cNvCxnSpPr>
                <a:cxnSpLocks noChangeAspect="1"/>
              </p:cNvCxnSpPr>
              <p:nvPr/>
            </p:nvCxnSpPr>
            <p:spPr bwMode="auto">
              <a:xfrm rot="10800000" flipH="1" flipV="1">
                <a:off x="6389486" y="4451678"/>
                <a:ext cx="1253525" cy="130175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30FB0E8-5CE2-4928-87EE-ED6821368CF3}"/>
                    </a:ext>
                  </a:extLst>
                </p:cNvPr>
                <p:cNvSpPr txBox="1"/>
                <p:nvPr/>
              </p:nvSpPr>
              <p:spPr>
                <a:xfrm>
                  <a:off x="5721064" y="3492117"/>
                  <a:ext cx="4594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30FB0E8-5CE2-4928-87EE-ED682136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064" y="3492117"/>
                  <a:ext cx="45948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ADE48E6-4E62-4A30-A6A0-4917C322EF7A}"/>
                  </a:ext>
                </a:extLst>
              </p:cNvPr>
              <p:cNvSpPr/>
              <p:nvPr/>
            </p:nvSpPr>
            <p:spPr>
              <a:xfrm>
                <a:off x="127824" y="-63251"/>
                <a:ext cx="3699474" cy="23062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（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1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）若力正比于矢径，则力合成平行四边形与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OA/OB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及平行线组成的平行四边形相似，合力方向指向质心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𝑀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ADE48E6-4E62-4A30-A6A0-4917C322E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4" y="-63251"/>
                <a:ext cx="3699474" cy="2306209"/>
              </a:xfrm>
              <a:prstGeom prst="rect">
                <a:avLst/>
              </a:prstGeom>
              <a:blipFill>
                <a:blip r:embed="rId7"/>
                <a:stretch>
                  <a:fillRect l="-2636" t="-1587" r="-2142" b="-44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AD1F06-8970-4122-A147-E8A11333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51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02CF5D4-254C-45AE-BE56-8FB580BFC5E1}"/>
                  </a:ext>
                </a:extLst>
              </p:cNvPr>
              <p:cNvSpPr/>
              <p:nvPr/>
            </p:nvSpPr>
            <p:spPr>
              <a:xfrm>
                <a:off x="188192" y="2079781"/>
                <a:ext cx="8804494" cy="48225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根据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zh-CN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𝐽</m:t>
                                </m:r>
                              </m:e>
                            </m:acc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×</m:t>
                    </m:r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𝐹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𝑒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或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质心运动定理，质点除了径向运动，还有向矢径小的一侧的摆动。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再看相对于质心的力矩，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𝑀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𝐶𝐴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×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𝐴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𝐶𝐵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×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𝐶𝐴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×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𝐴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×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𝑘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𝐴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𝑘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𝐴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, 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𝐶𝐵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×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𝑘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𝐵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𝑀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−</m:t>
                      </m:r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𝑘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×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𝐴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𝑘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×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垂直于纸面向里，产生顺时针转动</a:t>
                </a: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02CF5D4-254C-45AE-BE56-8FB580BFC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92" y="2079781"/>
                <a:ext cx="8804494" cy="4822539"/>
              </a:xfrm>
              <a:prstGeom prst="rect">
                <a:avLst/>
              </a:prstGeom>
              <a:blipFill>
                <a:blip r:embed="rId2"/>
                <a:stretch>
                  <a:fillRect l="-1108" r="-693" b="-1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85FB395B-745D-448C-A1A9-8277095A36F2}"/>
              </a:ext>
            </a:extLst>
          </p:cNvPr>
          <p:cNvSpPr/>
          <p:nvPr/>
        </p:nvSpPr>
        <p:spPr bwMode="auto">
          <a:xfrm>
            <a:off x="3995936" y="116632"/>
            <a:ext cx="5112568" cy="21602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094E9E5-36E7-4F31-A42A-1816A5B0E35F}"/>
                  </a:ext>
                </a:extLst>
              </p:cNvPr>
              <p:cNvSpPr/>
              <p:nvPr/>
            </p:nvSpPr>
            <p:spPr>
              <a:xfrm>
                <a:off x="127824" y="-63251"/>
                <a:ext cx="3699474" cy="22494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（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2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）若力为平方反比力，若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𝑂𝐴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&lt;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𝑂𝐵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，反而有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𝐹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𝐴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&gt;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𝐹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，故合力连线比不指向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𝑂𝐶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，而是偏向距离力心近的一侧。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094E9E5-36E7-4F31-A42A-1816A5B0E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4" y="-63251"/>
                <a:ext cx="3699474" cy="2249462"/>
              </a:xfrm>
              <a:prstGeom prst="rect">
                <a:avLst/>
              </a:prstGeom>
              <a:blipFill>
                <a:blip r:embed="rId3"/>
                <a:stretch>
                  <a:fillRect l="-2636" t="-1626" r="-2142" b="-5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0B4F2DDF-7D85-416C-90DA-BE996AA3426E}"/>
              </a:ext>
            </a:extLst>
          </p:cNvPr>
          <p:cNvGrpSpPr/>
          <p:nvPr/>
        </p:nvGrpSpPr>
        <p:grpSpPr>
          <a:xfrm>
            <a:off x="4139952" y="320767"/>
            <a:ext cx="3972888" cy="1963002"/>
            <a:chOff x="3168735" y="2891106"/>
            <a:chExt cx="3972888" cy="196300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2F73F67-C3B1-4553-9AA3-33044DC2D53C}"/>
                </a:ext>
              </a:extLst>
            </p:cNvPr>
            <p:cNvGrpSpPr/>
            <p:nvPr/>
          </p:nvGrpSpPr>
          <p:grpSpPr>
            <a:xfrm>
              <a:off x="3168735" y="2891106"/>
              <a:ext cx="3972888" cy="1963002"/>
              <a:chOff x="3168735" y="2891106"/>
              <a:chExt cx="3972888" cy="196300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65ECEAF8-5119-42DB-9C5E-8C18EEEED27A}"/>
                  </a:ext>
                </a:extLst>
              </p:cNvPr>
              <p:cNvSpPr/>
              <p:nvPr/>
            </p:nvSpPr>
            <p:spPr bwMode="auto">
              <a:xfrm rot="19221173">
                <a:off x="5274008" y="3253771"/>
                <a:ext cx="197839" cy="19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26D20151-6341-46BD-8D12-FC7DBC613C2D}"/>
                  </a:ext>
                </a:extLst>
              </p:cNvPr>
              <p:cNvCxnSpPr>
                <a:cxnSpLocks/>
                <a:endCxn id="7" idx="4"/>
              </p:cNvCxnSpPr>
              <p:nvPr/>
            </p:nvCxnSpPr>
            <p:spPr bwMode="auto">
              <a:xfrm flipH="1" flipV="1">
                <a:off x="5436096" y="3429000"/>
                <a:ext cx="852764" cy="99875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62F8A05E-047A-4FA9-98A9-F0D5193DBA3A}"/>
                  </a:ext>
                </a:extLst>
              </p:cNvPr>
              <p:cNvSpPr/>
              <p:nvPr/>
            </p:nvSpPr>
            <p:spPr bwMode="auto">
              <a:xfrm rot="19221173">
                <a:off x="6189940" y="4328750"/>
                <a:ext cx="197839" cy="19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16810BD5-149D-4FA6-882A-2FDE8F7E7081}"/>
                  </a:ext>
                </a:extLst>
              </p:cNvPr>
              <p:cNvCxnSpPr>
                <a:stCxn id="7" idx="2"/>
              </p:cNvCxnSpPr>
              <p:nvPr/>
            </p:nvCxnSpPr>
            <p:spPr bwMode="auto">
              <a:xfrm flipH="1">
                <a:off x="3506011" y="3415887"/>
                <a:ext cx="1790750" cy="72383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4BC7C797-5AC1-4AA3-BE24-156D2C59AE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506012" y="3722949"/>
                <a:ext cx="3259542" cy="41676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C9B048E3-3CDB-4A77-A216-BF875BD2C3CB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 bwMode="auto">
              <a:xfrm flipH="1" flipV="1">
                <a:off x="3506011" y="4139718"/>
                <a:ext cx="2684324" cy="27876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AD2F4DEC-7565-4D0C-B570-781A424C1122}"/>
                      </a:ext>
                    </a:extLst>
                  </p:cNvPr>
                  <p:cNvSpPr txBox="1"/>
                  <p:nvPr/>
                </p:nvSpPr>
                <p:spPr>
                  <a:xfrm>
                    <a:off x="3168735" y="4112225"/>
                    <a:ext cx="47750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𝑂</m:t>
                          </m:r>
                        </m:oMath>
                      </m:oMathPara>
                    </a14:m>
                    <a:endPara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AD2F4DEC-7565-4D0C-B570-781A424C11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8735" y="4112225"/>
                    <a:ext cx="477502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2D200788-8FDF-47DE-9788-5FB22B39F973}"/>
                      </a:ext>
                    </a:extLst>
                  </p:cNvPr>
                  <p:cNvSpPr txBox="1"/>
                  <p:nvPr/>
                </p:nvSpPr>
                <p:spPr>
                  <a:xfrm>
                    <a:off x="5332766" y="2891106"/>
                    <a:ext cx="47750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oMath>
                      </m:oMathPara>
                    </a14:m>
                    <a:endPara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2D200788-8FDF-47DE-9788-5FB22B39F9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2766" y="2891106"/>
                    <a:ext cx="477502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C276C3CB-DAAB-4C78-B06E-01CCDCFD2C3D}"/>
                      </a:ext>
                    </a:extLst>
                  </p:cNvPr>
                  <p:cNvSpPr txBox="1"/>
                  <p:nvPr/>
                </p:nvSpPr>
                <p:spPr>
                  <a:xfrm>
                    <a:off x="6190335" y="4392443"/>
                    <a:ext cx="47186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oMath>
                      </m:oMathPara>
                    </a14:m>
                    <a:endPara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C276C3CB-DAAB-4C78-B06E-01CCDCFD2C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0335" y="4392443"/>
                    <a:ext cx="471860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1567E62C-E3BF-4A59-8022-6A6882D188CB}"/>
                  </a:ext>
                </a:extLst>
              </p:cNvPr>
              <p:cNvCxnSpPr>
                <a:cxnSpLocks noChangeAspect="1"/>
              </p:cNvCxnSpPr>
              <p:nvPr/>
            </p:nvCxnSpPr>
            <p:spPr bwMode="auto">
              <a:xfrm rot="10800000" flipH="1">
                <a:off x="5478084" y="2960726"/>
                <a:ext cx="895375" cy="3619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A9489B6-4F2E-4655-9522-2186900C8793}"/>
                  </a:ext>
                </a:extLst>
              </p:cNvPr>
              <p:cNvCxnSpPr>
                <a:cxnSpLocks noChangeAspect="1"/>
              </p:cNvCxnSpPr>
              <p:nvPr/>
            </p:nvCxnSpPr>
            <p:spPr bwMode="auto">
              <a:xfrm>
                <a:off x="6389486" y="4451678"/>
                <a:ext cx="752137" cy="7810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595479C-6836-48EB-9F1A-E1F2171AEB8D}"/>
                    </a:ext>
                  </a:extLst>
                </p:cNvPr>
                <p:cNvSpPr txBox="1"/>
                <p:nvPr/>
              </p:nvSpPr>
              <p:spPr>
                <a:xfrm>
                  <a:off x="5721064" y="3492117"/>
                  <a:ext cx="4594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595479C-6836-48EB-9F1A-E1F2171AEB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064" y="3492117"/>
                  <a:ext cx="45948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CC48AF3-55AD-4B37-B132-32031B446726}"/>
              </a:ext>
            </a:extLst>
          </p:cNvPr>
          <p:cNvCxnSpPr>
            <a:cxnSpLocks/>
          </p:cNvCxnSpPr>
          <p:nvPr/>
        </p:nvCxnSpPr>
        <p:spPr bwMode="auto">
          <a:xfrm flipV="1">
            <a:off x="6768448" y="962362"/>
            <a:ext cx="1344392" cy="30979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C94BCEEC-DA99-4AFD-8628-8D4B3DE4D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826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7">
            <a:extLst>
              <a:ext uri="{FF2B5EF4-FFF2-40B4-BE49-F238E27FC236}">
                <a16:creationId xmlns:a16="http://schemas.microsoft.com/office/drawing/2014/main" id="{0A94D328-84E1-B645-90BF-61B9C7BC3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27038"/>
            <a:ext cx="8207375" cy="522287"/>
          </a:xfrm>
          <a:prstGeom prst="rect">
            <a:avLst/>
          </a:prstGeom>
          <a:solidFill>
            <a:srgbClr val="FFFF00"/>
          </a:solidFill>
          <a:ln w="9525">
            <a:solidFill>
              <a:srgbClr val="66FF33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>
                <a:solidFill>
                  <a:srgbClr val="0000FF"/>
                </a:solidFill>
                <a:ea typeface="黑体" panose="02010609060101010101" pitchFamily="49" charset="-122"/>
              </a:rPr>
              <a:t>一、质点组角动量定理</a:t>
            </a:r>
            <a:r>
              <a:rPr lang="en-US" altLang="zh-CN" sz="2800">
                <a:solidFill>
                  <a:srgbClr val="0000FF"/>
                </a:solidFill>
                <a:ea typeface="黑体" panose="02010609060101010101" pitchFamily="49" charset="-122"/>
              </a:rPr>
              <a:t>/</a:t>
            </a:r>
            <a:r>
              <a:rPr lang="zh-CN" altLang="en-US" sz="2800">
                <a:solidFill>
                  <a:srgbClr val="0000FF"/>
                </a:solidFill>
                <a:ea typeface="黑体" panose="02010609060101010101" pitchFamily="49" charset="-122"/>
              </a:rPr>
              <a:t>守恒律（</a:t>
            </a:r>
            <a:r>
              <a:rPr lang="en-US" altLang="zh-CN" sz="2800">
                <a:solidFill>
                  <a:srgbClr val="CC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§</a:t>
            </a:r>
            <a:r>
              <a:rPr lang="en-US" altLang="zh-CN" sz="2800">
                <a:solidFill>
                  <a:srgbClr val="0000FF"/>
                </a:solidFill>
                <a:ea typeface="黑体" panose="02010609060101010101" pitchFamily="49" charset="-122"/>
              </a:rPr>
              <a:t>2.3</a:t>
            </a:r>
            <a:r>
              <a:rPr lang="zh-CN" altLang="en-US" sz="2800">
                <a:solidFill>
                  <a:srgbClr val="0000FF"/>
                </a:solidFill>
                <a:ea typeface="黑体" panose="02010609060101010101" pitchFamily="49" charset="-122"/>
              </a:rPr>
              <a:t>）</a:t>
            </a:r>
            <a:endParaRPr lang="zh-CN" altLang="en-US" sz="3200">
              <a:ea typeface="黑体" panose="02010609060101010101" pitchFamily="49" charset="-122"/>
            </a:endParaRPr>
          </a:p>
        </p:txBody>
      </p:sp>
      <p:sp>
        <p:nvSpPr>
          <p:cNvPr id="35848" name="Text Box 8">
            <a:extLst>
              <a:ext uri="{FF2B5EF4-FFF2-40B4-BE49-F238E27FC236}">
                <a16:creationId xmlns:a16="http://schemas.microsoft.com/office/drawing/2014/main" id="{20AD64E6-DEC5-5F4D-9C4D-CEB53A067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36675"/>
            <a:ext cx="3108543" cy="461665"/>
          </a:xfrm>
          <a:prstGeom prst="rect">
            <a:avLst/>
          </a:prstGeom>
          <a:solidFill>
            <a:srgbClr val="FFFF66"/>
          </a:solidFill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0000FF"/>
                </a:solidFill>
                <a:ea typeface="黑体" panose="02010609060101010101" pitchFamily="49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、质点组角动量定理</a:t>
            </a:r>
          </a:p>
        </p:txBody>
      </p:sp>
      <p:sp>
        <p:nvSpPr>
          <p:cNvPr id="35859" name="Text Box 19">
            <a:extLst>
              <a:ext uri="{FF2B5EF4-FFF2-40B4-BE49-F238E27FC236}">
                <a16:creationId xmlns:a16="http://schemas.microsoft.com/office/drawing/2014/main" id="{F59EDF5A-1EAE-7F4F-B99D-038CD84FB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" y="1967195"/>
            <a:ext cx="3419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ea typeface="黑体" panose="02010609060101010101" pitchFamily="49" charset="-122"/>
              </a:rPr>
              <a:t>单个质点的角动量定理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731449F-03D1-7046-89EA-5D78D1B780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667190"/>
              </p:ext>
            </p:extLst>
          </p:nvPr>
        </p:nvGraphicFramePr>
        <p:xfrm>
          <a:off x="4004411" y="1870075"/>
          <a:ext cx="2514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8" name="Equation" r:id="rId3" imgW="14484350" imgH="3657600" progId="Equation.DSMT4">
                  <p:embed/>
                </p:oleObj>
              </mc:Choice>
              <mc:Fallback>
                <p:oleObj name="Equation" r:id="rId3" imgW="14484350" imgH="36576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4411" y="1870075"/>
                        <a:ext cx="251460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30A670C5-0383-5E4E-B16B-4A1F2B72CE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451908"/>
              </p:ext>
            </p:extLst>
          </p:nvPr>
        </p:nvGraphicFramePr>
        <p:xfrm>
          <a:off x="3814566" y="2509872"/>
          <a:ext cx="3124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9" name="Equation" r:id="rId5" imgW="17995900" imgH="4972050" progId="Equation.DSMT4">
                  <p:embed/>
                </p:oleObj>
              </mc:Choice>
              <mc:Fallback>
                <p:oleObj name="Equation" r:id="rId5" imgW="17995900" imgH="4972050" progId="Equation.DSMT4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4566" y="2509872"/>
                        <a:ext cx="31242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19">
            <a:extLst>
              <a:ext uri="{FF2B5EF4-FFF2-40B4-BE49-F238E27FC236}">
                <a16:creationId xmlns:a16="http://schemas.microsoft.com/office/drawing/2014/main" id="{9189D751-A2A6-B74F-9DB4-67C909786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230" y="2721072"/>
            <a:ext cx="36210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ea typeface="黑体" panose="02010609060101010101" pitchFamily="49" charset="-122"/>
              </a:rPr>
              <a:t>质点组总角动量的变化率</a:t>
            </a:r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A35E7219-71FD-E34F-8B70-03296E46C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042304"/>
              </p:ext>
            </p:extLst>
          </p:nvPr>
        </p:nvGraphicFramePr>
        <p:xfrm>
          <a:off x="1657848" y="3233923"/>
          <a:ext cx="12446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0" name="Equation" r:id="rId7" imgW="7169150" imgH="4972050" progId="Equation.DSMT4">
                  <p:embed/>
                </p:oleObj>
              </mc:Choice>
              <mc:Fallback>
                <p:oleObj name="Equation" r:id="rId7" imgW="7169150" imgH="4972050" progId="Equation.DSMT4">
                  <p:embed/>
                  <p:pic>
                    <p:nvPicPr>
                      <p:cNvPr id="0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848" y="3233923"/>
                        <a:ext cx="12446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对象 24">
                <a:extLst>
                  <a:ext uri="{FF2B5EF4-FFF2-40B4-BE49-F238E27FC236}">
                    <a16:creationId xmlns:a16="http://schemas.microsoft.com/office/drawing/2014/main" id="{0E624215-E7F1-FF47-9DA2-109EA0340EFE}"/>
                  </a:ext>
                </a:extLst>
              </p:cNvPr>
              <p:cNvSpPr txBox="1"/>
              <p:nvPr/>
            </p:nvSpPr>
            <p:spPr bwMode="auto">
              <a:xfrm>
                <a:off x="2835014" y="3377074"/>
                <a:ext cx="1701998" cy="5222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对象 24">
                <a:extLst>
                  <a:ext uri="{FF2B5EF4-FFF2-40B4-BE49-F238E27FC236}">
                    <a16:creationId xmlns:a16="http://schemas.microsoft.com/office/drawing/2014/main" id="{0E624215-E7F1-FF47-9DA2-109EA034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35014" y="3377074"/>
                <a:ext cx="1701998" cy="5222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0FD5A819-9991-1447-8E44-F405C56901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88902"/>
              </p:ext>
            </p:extLst>
          </p:nvPr>
        </p:nvGraphicFramePr>
        <p:xfrm>
          <a:off x="187796" y="4176002"/>
          <a:ext cx="1219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1" name="Equation" r:id="rId10" imgW="7023100" imgH="4972050" progId="Equation.DSMT4">
                  <p:embed/>
                </p:oleObj>
              </mc:Choice>
              <mc:Fallback>
                <p:oleObj name="Equation" r:id="rId10" imgW="7023100" imgH="4972050" progId="Equation.DSMT4">
                  <p:embed/>
                  <p:pic>
                    <p:nvPicPr>
                      <p:cNvPr id="0" name="对象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796" y="4176002"/>
                        <a:ext cx="12192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Text Box 19">
            <a:extLst>
              <a:ext uri="{FF2B5EF4-FFF2-40B4-BE49-F238E27FC236}">
                <a16:creationId xmlns:a16="http://schemas.microsoft.com/office/drawing/2014/main" id="{E21C0575-57BA-694A-86EE-D3F47D3B3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0370" y="4161246"/>
            <a:ext cx="3313849" cy="1200329"/>
          </a:xfrm>
          <a:prstGeom prst="rect">
            <a:avLst/>
          </a:prstGeom>
          <a:solidFill>
            <a:srgbClr val="FFFF66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ea typeface="黑体" panose="02010609060101010101" pitchFamily="49" charset="-122"/>
              </a:rPr>
              <a:t>质点组总角动量变化率，等于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诸外力</a:t>
            </a:r>
            <a:r>
              <a:rPr lang="zh-CN" altLang="en-US" dirty="0">
                <a:ea typeface="黑体" panose="02010609060101010101" pitchFamily="49" charset="-122"/>
              </a:rPr>
              <a:t>的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力矩之和</a:t>
            </a:r>
            <a:endParaRPr lang="en-US" altLang="zh-CN" dirty="0">
              <a:solidFill>
                <a:srgbClr val="0000FF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（质点组角动量定理）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C2BA504-57A2-7D46-8ACF-B4DADC8DF286}"/>
              </a:ext>
            </a:extLst>
          </p:cNvPr>
          <p:cNvGrpSpPr>
            <a:grpSpLocks/>
          </p:cNvGrpSpPr>
          <p:nvPr/>
        </p:nvGrpSpPr>
        <p:grpSpPr bwMode="auto">
          <a:xfrm>
            <a:off x="6548438" y="3192424"/>
            <a:ext cx="2595562" cy="2249488"/>
            <a:chOff x="5900738" y="3302000"/>
            <a:chExt cx="2595562" cy="2249488"/>
          </a:xfrm>
        </p:grpSpPr>
        <p:grpSp>
          <p:nvGrpSpPr>
            <p:cNvPr id="6164" name="组合 17">
              <a:extLst>
                <a:ext uri="{FF2B5EF4-FFF2-40B4-BE49-F238E27FC236}">
                  <a16:creationId xmlns:a16="http://schemas.microsoft.com/office/drawing/2014/main" id="{46189853-8833-F542-AB38-FB7972C51D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00738" y="3302000"/>
              <a:ext cx="2595562" cy="2249488"/>
              <a:chOff x="5793263" y="3135809"/>
              <a:chExt cx="2595161" cy="2249127"/>
            </a:xfrm>
          </p:grpSpPr>
          <p:sp>
            <p:nvSpPr>
              <p:cNvPr id="6166" name="椭圆 2">
                <a:extLst>
                  <a:ext uri="{FF2B5EF4-FFF2-40B4-BE49-F238E27FC236}">
                    <a16:creationId xmlns:a16="http://schemas.microsoft.com/office/drawing/2014/main" id="{D8511021-E2F1-054F-9141-95C565BA7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354" y="3429476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ea typeface="黑体" panose="02010609060101010101" pitchFamily="49" charset="-122"/>
                </a:endParaRPr>
              </a:p>
            </p:txBody>
          </p:sp>
          <p:sp>
            <p:nvSpPr>
              <p:cNvPr id="6167" name="椭圆 26">
                <a:extLst>
                  <a:ext uri="{FF2B5EF4-FFF2-40B4-BE49-F238E27FC236}">
                    <a16:creationId xmlns:a16="http://schemas.microsoft.com/office/drawing/2014/main" id="{263CD8CE-73DE-CA4C-BBDF-E1A5ABFDB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1961" y="3353408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ea typeface="黑体" panose="02010609060101010101" pitchFamily="49" charset="-122"/>
                </a:endParaRPr>
              </a:p>
            </p:txBody>
          </p:sp>
          <p:sp>
            <p:nvSpPr>
              <p:cNvPr id="6168" name="椭圆 27">
                <a:extLst>
                  <a:ext uri="{FF2B5EF4-FFF2-40B4-BE49-F238E27FC236}">
                    <a16:creationId xmlns:a16="http://schemas.microsoft.com/office/drawing/2014/main" id="{7C9FBBDF-F03E-BD42-A862-08FA8975C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0585" y="3753048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ea typeface="黑体" panose="02010609060101010101" pitchFamily="49" charset="-122"/>
                </a:endParaRPr>
              </a:p>
            </p:txBody>
          </p:sp>
          <p:sp>
            <p:nvSpPr>
              <p:cNvPr id="6169" name="椭圆 28">
                <a:extLst>
                  <a:ext uri="{FF2B5EF4-FFF2-40B4-BE49-F238E27FC236}">
                    <a16:creationId xmlns:a16="http://schemas.microsoft.com/office/drawing/2014/main" id="{6216F3B5-7B0A-2645-B9D0-D97EDF44D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98077" y="4396473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ea typeface="黑体" panose="02010609060101010101" pitchFamily="49" charset="-122"/>
                </a:endParaRPr>
              </a:p>
            </p:txBody>
          </p:sp>
          <p:sp>
            <p:nvSpPr>
              <p:cNvPr id="6170" name="椭圆 29">
                <a:extLst>
                  <a:ext uri="{FF2B5EF4-FFF2-40B4-BE49-F238E27FC236}">
                    <a16:creationId xmlns:a16="http://schemas.microsoft.com/office/drawing/2014/main" id="{BA45AB24-E03C-0C4B-BB3D-1F5519869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8676" y="3975793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ea typeface="黑体" panose="02010609060101010101" pitchFamily="49" charset="-122"/>
                </a:endParaRPr>
              </a:p>
            </p:txBody>
          </p:sp>
          <p:sp>
            <p:nvSpPr>
              <p:cNvPr id="6171" name="椭圆 30">
                <a:extLst>
                  <a:ext uri="{FF2B5EF4-FFF2-40B4-BE49-F238E27FC236}">
                    <a16:creationId xmlns:a16="http://schemas.microsoft.com/office/drawing/2014/main" id="{554790DB-E5B6-CE4D-B24B-CB58C823B8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0200" y="3609032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ea typeface="黑体" panose="02010609060101010101" pitchFamily="49" charset="-122"/>
                </a:endParaRPr>
              </a:p>
            </p:txBody>
          </p:sp>
          <p:sp>
            <p:nvSpPr>
              <p:cNvPr id="6172" name="椭圆 31">
                <a:extLst>
                  <a:ext uri="{FF2B5EF4-FFF2-40B4-BE49-F238E27FC236}">
                    <a16:creationId xmlns:a16="http://schemas.microsoft.com/office/drawing/2014/main" id="{1197B1D4-4B07-5943-B0B5-5799F5B7C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7547" y="4177806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ea typeface="黑体" panose="02010609060101010101" pitchFamily="49" charset="-122"/>
                </a:endParaRPr>
              </a:p>
            </p:txBody>
          </p:sp>
          <p:cxnSp>
            <p:nvCxnSpPr>
              <p:cNvPr id="6173" name="直接箭头连接符 4">
                <a:extLst>
                  <a:ext uri="{FF2B5EF4-FFF2-40B4-BE49-F238E27FC236}">
                    <a16:creationId xmlns:a16="http://schemas.microsoft.com/office/drawing/2014/main" id="{81DA443D-D031-CA42-A333-18D0BD1ADCA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357815" y="3678929"/>
                <a:ext cx="162000" cy="1450710"/>
              </a:xfrm>
              <a:prstGeom prst="straightConnector1">
                <a:avLst/>
              </a:prstGeom>
              <a:noFill/>
              <a:ln w="381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174" name="直接箭头连接符 35">
                <a:extLst>
                  <a:ext uri="{FF2B5EF4-FFF2-40B4-BE49-F238E27FC236}">
                    <a16:creationId xmlns:a16="http://schemas.microsoft.com/office/drawing/2014/main" id="{DE8A82E9-2040-B74D-819D-ADBE33CAE905}"/>
                  </a:ext>
                </a:extLst>
              </p:cNvPr>
              <p:cNvCxnSpPr>
                <a:cxnSpLocks noChangeShapeType="1"/>
                <a:endCxn id="6169" idx="3"/>
              </p:cNvCxnSpPr>
              <p:nvPr/>
            </p:nvCxnSpPr>
            <p:spPr bwMode="auto">
              <a:xfrm flipV="1">
                <a:off x="6327892" y="4488657"/>
                <a:ext cx="1386001" cy="618889"/>
              </a:xfrm>
              <a:prstGeom prst="straightConnector1">
                <a:avLst/>
              </a:prstGeom>
              <a:noFill/>
              <a:ln w="38100" algn="ctr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175" name="直接箭头连接符 39">
                <a:extLst>
                  <a:ext uri="{FF2B5EF4-FFF2-40B4-BE49-F238E27FC236}">
                    <a16:creationId xmlns:a16="http://schemas.microsoft.com/office/drawing/2014/main" id="{19282D30-089D-974A-A667-4AB7AE22139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7300261" y="4148832"/>
                <a:ext cx="437353" cy="263085"/>
              </a:xfrm>
              <a:prstGeom prst="straightConnector1">
                <a:avLst/>
              </a:prstGeom>
              <a:noFill/>
              <a:ln w="38100" algn="ctr">
                <a:solidFill>
                  <a:srgbClr val="0000FF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176" name="直接箭头连接符 40">
                <a:extLst>
                  <a:ext uri="{FF2B5EF4-FFF2-40B4-BE49-F238E27FC236}">
                    <a16:creationId xmlns:a16="http://schemas.microsoft.com/office/drawing/2014/main" id="{B24BB958-64D7-7B4D-889D-9E11E77C1DBB}"/>
                  </a:ext>
                </a:extLst>
              </p:cNvPr>
              <p:cNvCxnSpPr>
                <a:cxnSpLocks noChangeShapeType="1"/>
                <a:stCxn id="6169" idx="1"/>
                <a:endCxn id="6171" idx="5"/>
              </p:cNvCxnSpPr>
              <p:nvPr/>
            </p:nvCxnSpPr>
            <p:spPr bwMode="auto">
              <a:xfrm flipH="1" flipV="1">
                <a:off x="6572384" y="3701216"/>
                <a:ext cx="1141509" cy="711073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177" name="直接箭头连接符 48">
                <a:extLst>
                  <a:ext uri="{FF2B5EF4-FFF2-40B4-BE49-F238E27FC236}">
                    <a16:creationId xmlns:a16="http://schemas.microsoft.com/office/drawing/2014/main" id="{EF303A4B-BE03-DD42-93D4-FF1F101EB9A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499663" y="3625147"/>
                <a:ext cx="500298" cy="346155"/>
              </a:xfrm>
              <a:prstGeom prst="straightConnector1">
                <a:avLst/>
              </a:prstGeom>
              <a:noFill/>
              <a:ln w="38100" algn="ctr">
                <a:solidFill>
                  <a:srgbClr val="0000FF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graphicFrame>
            <p:nvGraphicFramePr>
              <p:cNvPr id="6178" name="对象 50">
                <a:extLst>
                  <a:ext uri="{FF2B5EF4-FFF2-40B4-BE49-F238E27FC236}">
                    <a16:creationId xmlns:a16="http://schemas.microsoft.com/office/drawing/2014/main" id="{96250679-D0A9-3E40-BAC9-029721F207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01536" y="3639767"/>
              <a:ext cx="316800" cy="571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942" name="Equation" r:id="rId12" imgW="1460500" imgH="2635250" progId="Equation.DSMT4">
                      <p:embed/>
                    </p:oleObj>
                  </mc:Choice>
                  <mc:Fallback>
                    <p:oleObj name="Equation" r:id="rId12" imgW="1460500" imgH="2635250" progId="Equation.DSMT4">
                      <p:embed/>
                      <p:pic>
                        <p:nvPicPr>
                          <p:cNvPr id="0" name="对象 5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01536" y="3639767"/>
                            <a:ext cx="316800" cy="5715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79" name="对象 51">
                <a:extLst>
                  <a:ext uri="{FF2B5EF4-FFF2-40B4-BE49-F238E27FC236}">
                    <a16:creationId xmlns:a16="http://schemas.microsoft.com/office/drawing/2014/main" id="{E6BA9F84-3E07-9E41-BFC3-623F556728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18937" y="4614787"/>
              <a:ext cx="347662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943" name="Equation" r:id="rId14" imgW="1606550" imgH="2781300" progId="Equation.DSMT4">
                      <p:embed/>
                    </p:oleObj>
                  </mc:Choice>
                  <mc:Fallback>
                    <p:oleObj name="Equation" r:id="rId14" imgW="1606550" imgH="2781300" progId="Equation.DSMT4">
                      <p:embed/>
                      <p:pic>
                        <p:nvPicPr>
                          <p:cNvPr id="0" name="对象 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518937" y="4614787"/>
                            <a:ext cx="347662" cy="603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80" name="对象 52">
                <a:extLst>
                  <a:ext uri="{FF2B5EF4-FFF2-40B4-BE49-F238E27FC236}">
                    <a16:creationId xmlns:a16="http://schemas.microsoft.com/office/drawing/2014/main" id="{45C25B84-52FC-664E-95A7-F16E2D5BDC6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89181" y="3820818"/>
              <a:ext cx="354960" cy="532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944" name="Equation" r:id="rId16" imgW="2051050" imgH="3073400" progId="Equation.DSMT4">
                      <p:embed/>
                    </p:oleObj>
                  </mc:Choice>
                  <mc:Fallback>
                    <p:oleObj name="Equation" r:id="rId16" imgW="2051050" imgH="3073400" progId="Equation.DSMT4">
                      <p:embed/>
                      <p:pic>
                        <p:nvPicPr>
                          <p:cNvPr id="0" name="对象 5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89181" y="3820818"/>
                            <a:ext cx="354960" cy="532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81" name="对象 53">
                <a:extLst>
                  <a:ext uri="{FF2B5EF4-FFF2-40B4-BE49-F238E27FC236}">
                    <a16:creationId xmlns:a16="http://schemas.microsoft.com/office/drawing/2014/main" id="{EA0CB68D-99F1-AF43-BB83-EF1BF377C3A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36578" y="4143896"/>
              <a:ext cx="380880" cy="532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945" name="Equation" r:id="rId18" imgW="2197100" imgH="3073400" progId="Equation.DSMT4">
                      <p:embed/>
                    </p:oleObj>
                  </mc:Choice>
                  <mc:Fallback>
                    <p:oleObj name="Equation" r:id="rId18" imgW="2197100" imgH="3073400" progId="Equation.DSMT4">
                      <p:embed/>
                      <p:pic>
                        <p:nvPicPr>
                          <p:cNvPr id="0" name="对象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36578" y="4143896"/>
                            <a:ext cx="380880" cy="532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182" name="矩形 16">
                <a:extLst>
                  <a:ext uri="{FF2B5EF4-FFF2-40B4-BE49-F238E27FC236}">
                    <a16:creationId xmlns:a16="http://schemas.microsoft.com/office/drawing/2014/main" id="{8390F87B-A986-2941-9A25-7C5B50802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3263" y="3135809"/>
                <a:ext cx="2595161" cy="2249127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ea typeface="黑体" panose="02010609060101010101" pitchFamily="49" charset="-122"/>
                </a:endParaRPr>
              </a:p>
            </p:txBody>
          </p:sp>
        </p:grpSp>
        <p:graphicFrame>
          <p:nvGraphicFramePr>
            <p:cNvPr id="6165" name="对象 75">
              <a:extLst>
                <a:ext uri="{FF2B5EF4-FFF2-40B4-BE49-F238E27FC236}">
                  <a16:creationId xmlns:a16="http://schemas.microsoft.com/office/drawing/2014/main" id="{22CFCD6A-730C-F049-97F0-288ADEAA41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184900" y="5135563"/>
            <a:ext cx="31750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46" name="Equation" r:id="rId20" imgW="1460500" imgH="1606550" progId="Equation.DSMT4">
                    <p:embed/>
                  </p:oleObj>
                </mc:Choice>
                <mc:Fallback>
                  <p:oleObj name="Equation" r:id="rId20" imgW="1460500" imgH="1606550" progId="Equation.DSMT4">
                    <p:embed/>
                    <p:pic>
                      <p:nvPicPr>
                        <p:cNvPr id="0" name="对象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4900" y="5135563"/>
                          <a:ext cx="317500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221BF90-2100-4BA8-BEB0-ECE7915DF6C6}"/>
                  </a:ext>
                </a:extLst>
              </p:cNvPr>
              <p:cNvSpPr txBox="1"/>
              <p:nvPr/>
            </p:nvSpPr>
            <p:spPr>
              <a:xfrm>
                <a:off x="1654610" y="4286305"/>
                <a:ext cx="1435275" cy="568745"/>
              </a:xfrm>
              <a:prstGeom prst="rect">
                <a:avLst/>
              </a:prstGeom>
              <a:solidFill>
                <a:srgbClr val="FFFF66"/>
              </a:solidFill>
              <a:ln w="381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eaLnBrk="1" hangingPunct="1">
                  <a:defRPr sz="1800">
                    <a:ea typeface="黑体" panose="02010609060101010101" pitchFamily="49" charset="-122"/>
                  </a:defRPr>
                </a:lvl1pPr>
                <a:lvl2pPr marL="742950" indent="-285750"/>
                <a:lvl3pPr marL="1143000" indent="-228600"/>
                <a:lvl4pPr marL="1600200" indent="-228600"/>
                <a:lvl5pPr marL="2057400" indent="-22860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</m:acc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221BF90-2100-4BA8-BEB0-ECE7915DF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610" y="4286305"/>
                <a:ext cx="1435275" cy="56874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381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对象 43">
                <a:extLst>
                  <a:ext uri="{FF2B5EF4-FFF2-40B4-BE49-F238E27FC236}">
                    <a16:creationId xmlns:a16="http://schemas.microsoft.com/office/drawing/2014/main" id="{88C3702F-53F0-4A8A-B5F6-E121023EA191}"/>
                  </a:ext>
                </a:extLst>
              </p:cNvPr>
              <p:cNvSpPr txBox="1"/>
              <p:nvPr/>
            </p:nvSpPr>
            <p:spPr bwMode="auto">
              <a:xfrm>
                <a:off x="2627784" y="5482402"/>
                <a:ext cx="3426356" cy="951836"/>
              </a:xfrm>
              <a:prstGeom prst="rect">
                <a:avLst/>
              </a:prstGeom>
              <a:solidFill>
                <a:srgbClr val="FFFF66"/>
              </a:solidFill>
              <a:ln w="381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zh-CN" alt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</m:d>
                      </m:sup>
                    </m:sSup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=0, 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⟹   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 </m:t>
                    </m:r>
                    <m:acc>
                      <m:accPr>
                        <m:chr m:val="⃗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:r>
                  <a:rPr lang="zh-CN" altLang="en-US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质点组角动量守恒律）</a:t>
                </a:r>
              </a:p>
            </p:txBody>
          </p:sp>
        </mc:Choice>
        <mc:Fallback xmlns="">
          <p:sp>
            <p:nvSpPr>
              <p:cNvPr id="44" name="对象 43">
                <a:extLst>
                  <a:ext uri="{FF2B5EF4-FFF2-40B4-BE49-F238E27FC236}">
                    <a16:creationId xmlns:a16="http://schemas.microsoft.com/office/drawing/2014/main" id="{88C3702F-53F0-4A8A-B5F6-E121023EA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7784" y="5482402"/>
                <a:ext cx="3426356" cy="951836"/>
              </a:xfrm>
              <a:prstGeom prst="rect">
                <a:avLst/>
              </a:prstGeom>
              <a:blipFill>
                <a:blip r:embed="rId23"/>
                <a:stretch>
                  <a:fillRect l="-2113" r="-1056" b="-3704"/>
                </a:stretch>
              </a:blipFill>
              <a:ln w="381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17EA4B-EF0F-458D-A237-03C133B7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0F56EF4-331B-421B-ABF6-58BEECE18D29}"/>
                  </a:ext>
                </a:extLst>
              </p:cNvPr>
              <p:cNvSpPr/>
              <p:nvPr/>
            </p:nvSpPr>
            <p:spPr>
              <a:xfrm>
                <a:off x="5016845" y="1310179"/>
                <a:ext cx="3757119" cy="5064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  <a:sym typeface="Wingdings 2" pitchFamily="2" charset="2"/>
                  </a:rPr>
                  <a:t>内力力矩和为</a:t>
                </a:r>
                <a:r>
                  <a:rPr lang="zh-CN" altLang="en-US" i="0" dirty="0">
                    <a:solidFill>
                      <a:srgbClr val="0000FF"/>
                    </a:solidFill>
                    <a:latin typeface="+mj-lt"/>
                    <a:ea typeface="黑体" panose="02010609060101010101" pitchFamily="49" charset="-122"/>
                    <a:sym typeface="Wingdings 2" pitchFamily="2" charset="2"/>
                  </a:rPr>
                  <a:t>零：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Wingdings 2" pitchFamily="2" charset="2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  <m:t>𝑀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sym typeface="Wingdings 2" pitchFamily="2" charset="2"/>
                              </a:rPr>
                              <m:t>i</m:t>
                            </m:r>
                          </m:e>
                        </m:d>
                      </m:sup>
                    </m:sSup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Wingdings 2" pitchFamily="2" charset="2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0F56EF4-331B-421B-ABF6-58BEECE18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845" y="1310179"/>
                <a:ext cx="3757119" cy="506421"/>
              </a:xfrm>
              <a:prstGeom prst="rect">
                <a:avLst/>
              </a:prstGeom>
              <a:blipFill>
                <a:blip r:embed="rId24"/>
                <a:stretch>
                  <a:fillRect l="-2597" t="-4819" b="-22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8" grpId="0" animBg="1"/>
      <p:bldP spid="35859" grpId="0"/>
      <p:bldP spid="23" grpId="0"/>
      <p:bldP spid="25" grpId="0"/>
      <p:bldP spid="74" grpId="0" animBg="1"/>
      <p:bldP spid="4" grpId="0" animBg="1"/>
      <p:bldP spid="4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E070657-57E9-4DC0-8A3B-7B44CFAF689E}"/>
              </a:ext>
            </a:extLst>
          </p:cNvPr>
          <p:cNvGrpSpPr/>
          <p:nvPr/>
        </p:nvGrpSpPr>
        <p:grpSpPr>
          <a:xfrm>
            <a:off x="0" y="2708920"/>
            <a:ext cx="8244408" cy="1963002"/>
            <a:chOff x="3168735" y="2891106"/>
            <a:chExt cx="8244408" cy="196300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97F95A8-84E4-4B0C-BDEF-359FB2B75415}"/>
                </a:ext>
              </a:extLst>
            </p:cNvPr>
            <p:cNvGrpSpPr/>
            <p:nvPr/>
          </p:nvGrpSpPr>
          <p:grpSpPr>
            <a:xfrm>
              <a:off x="3168735" y="2891106"/>
              <a:ext cx="8244408" cy="1963002"/>
              <a:chOff x="3168735" y="2891106"/>
              <a:chExt cx="8244408" cy="1963002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591D4562-7A7D-436C-93B0-912E2B3E3D9D}"/>
                  </a:ext>
                </a:extLst>
              </p:cNvPr>
              <p:cNvSpPr/>
              <p:nvPr/>
            </p:nvSpPr>
            <p:spPr bwMode="auto">
              <a:xfrm rot="19221173">
                <a:off x="5274008" y="3253771"/>
                <a:ext cx="197839" cy="19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BE35D418-B980-4486-A12E-4D75FA8F86F2}"/>
                  </a:ext>
                </a:extLst>
              </p:cNvPr>
              <p:cNvCxnSpPr>
                <a:cxnSpLocks/>
                <a:endCxn id="5" idx="4"/>
              </p:cNvCxnSpPr>
              <p:nvPr/>
            </p:nvCxnSpPr>
            <p:spPr bwMode="auto">
              <a:xfrm flipH="1" flipV="1">
                <a:off x="5436096" y="3429000"/>
                <a:ext cx="852764" cy="99875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06027B3-7D48-416B-AE0B-5597B977954A}"/>
                  </a:ext>
                </a:extLst>
              </p:cNvPr>
              <p:cNvSpPr/>
              <p:nvPr/>
            </p:nvSpPr>
            <p:spPr bwMode="auto">
              <a:xfrm rot="19221173">
                <a:off x="6189940" y="4328750"/>
                <a:ext cx="197839" cy="19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8F5FA188-8103-42DC-904E-6B01B5AF3835}"/>
                  </a:ext>
                </a:extLst>
              </p:cNvPr>
              <p:cNvCxnSpPr>
                <a:stCxn id="5" idx="2"/>
              </p:cNvCxnSpPr>
              <p:nvPr/>
            </p:nvCxnSpPr>
            <p:spPr bwMode="auto">
              <a:xfrm flipH="1">
                <a:off x="3506011" y="3415887"/>
                <a:ext cx="1790750" cy="72383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409FB9A7-3FB7-4AEE-85AD-3A98F848C34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506012" y="3121938"/>
                <a:ext cx="7907131" cy="101778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F43BC036-C004-4ADA-88B0-79BCCA8AD03F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 bwMode="auto">
              <a:xfrm flipH="1" flipV="1">
                <a:off x="3506011" y="4139718"/>
                <a:ext cx="2684324" cy="27876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0C56A34A-8D1F-4F48-AB1D-EBC73928DA03}"/>
                      </a:ext>
                    </a:extLst>
                  </p:cNvPr>
                  <p:cNvSpPr txBox="1"/>
                  <p:nvPr/>
                </p:nvSpPr>
                <p:spPr>
                  <a:xfrm>
                    <a:off x="3168735" y="4112225"/>
                    <a:ext cx="47750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𝑂</m:t>
                          </m:r>
                        </m:oMath>
                      </m:oMathPara>
                    </a14:m>
                    <a:endPara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0C56A34A-8D1F-4F48-AB1D-EBC73928DA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8735" y="4112225"/>
                    <a:ext cx="477502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CAD27069-091D-407E-B7F3-38C8C070FEE4}"/>
                      </a:ext>
                    </a:extLst>
                  </p:cNvPr>
                  <p:cNvSpPr txBox="1"/>
                  <p:nvPr/>
                </p:nvSpPr>
                <p:spPr>
                  <a:xfrm>
                    <a:off x="5332766" y="2891106"/>
                    <a:ext cx="47750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oMath>
                      </m:oMathPara>
                    </a14:m>
                    <a:endPara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CAD27069-091D-407E-B7F3-38C8C070FE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2766" y="2891106"/>
                    <a:ext cx="477502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448F4755-26D7-4EBB-B28E-8A79898A6AFB}"/>
                      </a:ext>
                    </a:extLst>
                  </p:cNvPr>
                  <p:cNvSpPr txBox="1"/>
                  <p:nvPr/>
                </p:nvSpPr>
                <p:spPr>
                  <a:xfrm>
                    <a:off x="6190335" y="4392443"/>
                    <a:ext cx="47186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oMath>
                      </m:oMathPara>
                    </a14:m>
                    <a:endPara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448F4755-26D7-4EBB-B28E-8A79898A6A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0335" y="4392443"/>
                    <a:ext cx="471860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102DEB35-500C-4CE0-8D71-E6A765F10BC8}"/>
                  </a:ext>
                </a:extLst>
              </p:cNvPr>
              <p:cNvCxnSpPr>
                <a:cxnSpLocks noChangeAspect="1"/>
              </p:cNvCxnSpPr>
              <p:nvPr/>
            </p:nvCxnSpPr>
            <p:spPr bwMode="auto">
              <a:xfrm rot="10800000" flipH="1">
                <a:off x="5478084" y="2960726"/>
                <a:ext cx="895375" cy="361916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3E77903D-18C3-478C-AF51-8287E8435DEB}"/>
                  </a:ext>
                </a:extLst>
              </p:cNvPr>
              <p:cNvCxnSpPr>
                <a:cxnSpLocks noChangeAspect="1"/>
              </p:cNvCxnSpPr>
              <p:nvPr/>
            </p:nvCxnSpPr>
            <p:spPr bwMode="auto">
              <a:xfrm>
                <a:off x="6389486" y="4451678"/>
                <a:ext cx="752137" cy="7810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C4A48E71-6DB2-47A2-A292-2990E847BE94}"/>
                    </a:ext>
                  </a:extLst>
                </p:cNvPr>
                <p:cNvSpPr txBox="1"/>
                <p:nvPr/>
              </p:nvSpPr>
              <p:spPr>
                <a:xfrm>
                  <a:off x="5721064" y="3492117"/>
                  <a:ext cx="4594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C4A48E71-6DB2-47A2-A292-2990E847BE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064" y="3492117"/>
                  <a:ext cx="45948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88EE899-36B4-4060-833D-3F3EE9B04CE6}"/>
              </a:ext>
            </a:extLst>
          </p:cNvPr>
          <p:cNvGrpSpPr/>
          <p:nvPr/>
        </p:nvGrpSpPr>
        <p:grpSpPr>
          <a:xfrm rot="1320000">
            <a:off x="2525976" y="2455013"/>
            <a:ext cx="1113771" cy="1272979"/>
            <a:chOff x="3462097" y="2203463"/>
            <a:chExt cx="1113771" cy="127297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48DB683-6C57-44E3-AF0F-ACCE62E62A76}"/>
                </a:ext>
              </a:extLst>
            </p:cNvPr>
            <p:cNvSpPr/>
            <p:nvPr/>
          </p:nvSpPr>
          <p:spPr bwMode="auto">
            <a:xfrm rot="19221173">
              <a:off x="3462097" y="2203463"/>
              <a:ext cx="197839" cy="1980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8CF604F-008E-441E-8950-1FE28AC73B70}"/>
                </a:ext>
              </a:extLst>
            </p:cNvPr>
            <p:cNvCxnSpPr>
              <a:cxnSpLocks/>
              <a:endCxn id="18" idx="4"/>
            </p:cNvCxnSpPr>
            <p:nvPr/>
          </p:nvCxnSpPr>
          <p:spPr bwMode="auto">
            <a:xfrm flipH="1" flipV="1">
              <a:off x="3624185" y="2378692"/>
              <a:ext cx="852764" cy="99875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73831FD-12BC-4898-B3BE-DC9916F81E51}"/>
                </a:ext>
              </a:extLst>
            </p:cNvPr>
            <p:cNvSpPr/>
            <p:nvPr/>
          </p:nvSpPr>
          <p:spPr bwMode="auto">
            <a:xfrm rot="19221173">
              <a:off x="4378029" y="3278442"/>
              <a:ext cx="197839" cy="1980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F18870B-2CCE-4044-B38B-36A45EE3E754}"/>
              </a:ext>
            </a:extLst>
          </p:cNvPr>
          <p:cNvGrpSpPr/>
          <p:nvPr/>
        </p:nvGrpSpPr>
        <p:grpSpPr>
          <a:xfrm rot="2640000">
            <a:off x="2924811" y="1772808"/>
            <a:ext cx="1113771" cy="1272979"/>
            <a:chOff x="3462097" y="2203463"/>
            <a:chExt cx="1113771" cy="1272979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94D87FE1-79E5-478E-A8CB-F4FFEACE4A88}"/>
                </a:ext>
              </a:extLst>
            </p:cNvPr>
            <p:cNvSpPr/>
            <p:nvPr/>
          </p:nvSpPr>
          <p:spPr bwMode="auto">
            <a:xfrm rot="19221173">
              <a:off x="3462097" y="2203463"/>
              <a:ext cx="197839" cy="1980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21CC2F6-4E56-4907-8EC2-866AB60DBBEF}"/>
                </a:ext>
              </a:extLst>
            </p:cNvPr>
            <p:cNvCxnSpPr>
              <a:cxnSpLocks/>
              <a:endCxn id="27" idx="4"/>
            </p:cNvCxnSpPr>
            <p:nvPr/>
          </p:nvCxnSpPr>
          <p:spPr bwMode="auto">
            <a:xfrm flipH="1" flipV="1">
              <a:off x="3624185" y="2378692"/>
              <a:ext cx="852764" cy="99875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584F237-A218-4AE4-B7C2-EC31AA13CE3F}"/>
                </a:ext>
              </a:extLst>
            </p:cNvPr>
            <p:cNvSpPr/>
            <p:nvPr/>
          </p:nvSpPr>
          <p:spPr bwMode="auto">
            <a:xfrm rot="19221173">
              <a:off x="4378029" y="3278442"/>
              <a:ext cx="197839" cy="1980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47A3A94-B11C-4D60-A5F4-3EF865064416}"/>
              </a:ext>
            </a:extLst>
          </p:cNvPr>
          <p:cNvCxnSpPr>
            <a:cxnSpLocks/>
          </p:cNvCxnSpPr>
          <p:nvPr/>
        </p:nvCxnSpPr>
        <p:spPr bwMode="auto">
          <a:xfrm flipH="1">
            <a:off x="357657" y="1601911"/>
            <a:ext cx="7538706" cy="23569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9FC49F-CFC4-4809-AD25-81A509FC454F}"/>
              </a:ext>
            </a:extLst>
          </p:cNvPr>
          <p:cNvCxnSpPr>
            <a:cxnSpLocks/>
          </p:cNvCxnSpPr>
          <p:nvPr/>
        </p:nvCxnSpPr>
        <p:spPr bwMode="auto">
          <a:xfrm flipH="1">
            <a:off x="344404" y="581632"/>
            <a:ext cx="6635565" cy="33692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EA2FFF59-6722-4720-87D0-443C1F9AC76B}"/>
              </a:ext>
            </a:extLst>
          </p:cNvPr>
          <p:cNvSpPr/>
          <p:nvPr/>
        </p:nvSpPr>
        <p:spPr>
          <a:xfrm>
            <a:off x="169753" y="4664535"/>
            <a:ext cx="8804494" cy="16677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若物体不是球对称的，则其在引力场中的运动会呈现不规则行为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）质心运动偏离直线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）绕质点的角速度随时间变化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0DCCDEE3-4E16-4EB5-8037-C0558E3C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388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EDE2680-2C0C-4C1D-BC7D-053354B3BF8B}"/>
                  </a:ext>
                </a:extLst>
              </p:cNvPr>
              <p:cNvSpPr/>
              <p:nvPr/>
            </p:nvSpPr>
            <p:spPr>
              <a:xfrm>
                <a:off x="227170" y="188640"/>
                <a:ext cx="8689660" cy="62676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质点组问题的一般思路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质心的概念特别重要，若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外力已知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，优先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求解质心运动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，其次求解质心系中质点运动。如轻杆连接的两小球下落问题。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若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外力为约束力（大小不知）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，则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应用角动量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/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动能定理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；同等情况下，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动能定理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/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机械能守恒律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更方便。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如轻杆连接的两小球，一端触地，从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𝜃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𝛼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开始下落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914400" marR="0" lvl="1" indent="-45720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地面光滑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914400" marR="0" lvl="1" indent="-45720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地面粗糙，摩擦系数为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𝜇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EDE2680-2C0C-4C1D-BC7D-053354B3BF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70" y="188640"/>
                <a:ext cx="8689660" cy="6267678"/>
              </a:xfrm>
              <a:prstGeom prst="rect">
                <a:avLst/>
              </a:prstGeom>
              <a:blipFill>
                <a:blip r:embed="rId2"/>
                <a:stretch>
                  <a:fillRect l="-10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972F350E-1C68-4ADE-905E-4FBFA7073917}"/>
              </a:ext>
            </a:extLst>
          </p:cNvPr>
          <p:cNvGrpSpPr/>
          <p:nvPr/>
        </p:nvGrpSpPr>
        <p:grpSpPr>
          <a:xfrm>
            <a:off x="6588224" y="4226628"/>
            <a:ext cx="1686117" cy="2057454"/>
            <a:chOff x="6588224" y="4226628"/>
            <a:chExt cx="1686117" cy="205745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FE9D1C1-940D-42E6-8415-9999F947A373}"/>
                </a:ext>
              </a:extLst>
            </p:cNvPr>
            <p:cNvGrpSpPr/>
            <p:nvPr/>
          </p:nvGrpSpPr>
          <p:grpSpPr>
            <a:xfrm>
              <a:off x="6588224" y="4226628"/>
              <a:ext cx="873205" cy="1938676"/>
              <a:chOff x="6588224" y="4226628"/>
              <a:chExt cx="873205" cy="1938676"/>
            </a:xfrm>
          </p:grpSpPr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98B70D98-66DF-40C0-BD46-6907EB30785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588224" y="5329363"/>
                <a:ext cx="0" cy="83594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A57800DB-BB5D-4C51-8A0A-3C5896E5F86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461429" y="4226628"/>
                <a:ext cx="0" cy="83594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476A7DD8-F666-48A0-882A-D76A1338BDC1}"/>
                    </a:ext>
                  </a:extLst>
                </p:cNvPr>
                <p:cNvSpPr/>
                <p:nvPr/>
              </p:nvSpPr>
              <p:spPr>
                <a:xfrm>
                  <a:off x="7472775" y="4525106"/>
                  <a:ext cx="801566" cy="738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5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𝑚𝑔</m:t>
                        </m:r>
                      </m:oMath>
                    </m:oMathPara>
                  </a14:m>
                  <a:endParaRPr kumimoji="1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476A7DD8-F666-48A0-882A-D76A1338BD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775" y="4525106"/>
                  <a:ext cx="801566" cy="738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3C66D271-5B39-47E0-B65F-631250D0448E}"/>
                    </a:ext>
                  </a:extLst>
                </p:cNvPr>
                <p:cNvSpPr/>
                <p:nvPr/>
              </p:nvSpPr>
              <p:spPr>
                <a:xfrm>
                  <a:off x="6639492" y="5545418"/>
                  <a:ext cx="801566" cy="738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5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𝑚𝑔</m:t>
                        </m:r>
                      </m:oMath>
                    </m:oMathPara>
                  </a14:m>
                  <a:endParaRPr kumimoji="1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endParaRPr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3C66D271-5B39-47E0-B65F-631250D044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492" y="5545418"/>
                  <a:ext cx="801566" cy="738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2B0A0C1-8C6B-46FC-98F0-D3A7EEE06456}"/>
              </a:ext>
            </a:extLst>
          </p:cNvPr>
          <p:cNvGrpSpPr/>
          <p:nvPr/>
        </p:nvGrpSpPr>
        <p:grpSpPr>
          <a:xfrm>
            <a:off x="6121742" y="3555192"/>
            <a:ext cx="1065869" cy="1774171"/>
            <a:chOff x="6121742" y="3555192"/>
            <a:chExt cx="1065869" cy="1774171"/>
          </a:xfrm>
        </p:grpSpPr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77925AAF-254D-4426-9767-79523D4DD4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588224" y="4249363"/>
              <a:ext cx="0" cy="1080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3F265097-7FBE-4052-BAC9-C1BF18509DFD}"/>
                    </a:ext>
                  </a:extLst>
                </p:cNvPr>
                <p:cNvSpPr/>
                <p:nvPr/>
              </p:nvSpPr>
              <p:spPr>
                <a:xfrm>
                  <a:off x="6121742" y="3555192"/>
                  <a:ext cx="1065869" cy="738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5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𝑁</m:t>
                        </m:r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=?</m:t>
                        </m:r>
                      </m:oMath>
                    </m:oMathPara>
                  </a14:m>
                  <a:endParaRPr kumimoji="1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3F265097-7FBE-4052-BAC9-C1BF18509D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1742" y="3555192"/>
                  <a:ext cx="1065869" cy="738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B463713-85AD-4725-8861-8BF4C700AD9B}"/>
              </a:ext>
            </a:extLst>
          </p:cNvPr>
          <p:cNvGrpSpPr/>
          <p:nvPr/>
        </p:nvGrpSpPr>
        <p:grpSpPr>
          <a:xfrm>
            <a:off x="5357685" y="4611727"/>
            <a:ext cx="1238381" cy="738664"/>
            <a:chOff x="5357685" y="4611727"/>
            <a:chExt cx="1238381" cy="738664"/>
          </a:xfrm>
        </p:grpSpPr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69864367-3B11-439E-B414-B4A08FDE6396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V="1">
              <a:off x="6236066" y="4969363"/>
              <a:ext cx="0" cy="720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B3E66DA-3B32-4540-B73B-7F1DCF7087BA}"/>
                    </a:ext>
                  </a:extLst>
                </p:cNvPr>
                <p:cNvSpPr/>
                <p:nvPr/>
              </p:nvSpPr>
              <p:spPr>
                <a:xfrm>
                  <a:off x="5357685" y="4611727"/>
                  <a:ext cx="1001877" cy="738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5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𝑓</m:t>
                        </m:r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=</m:t>
                        </m:r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?</m:t>
                        </m:r>
                      </m:oMath>
                    </m:oMathPara>
                  </a14:m>
                  <a:endParaRPr kumimoji="1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B3E66DA-3B32-4540-B73B-7F1DCF7087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7685" y="4611727"/>
                  <a:ext cx="1001877" cy="73866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862DF2A4-0706-4617-9C65-F9038B8CAC18}"/>
              </a:ext>
            </a:extLst>
          </p:cNvPr>
          <p:cNvSpPr/>
          <p:nvPr/>
        </p:nvSpPr>
        <p:spPr>
          <a:xfrm>
            <a:off x="1052480" y="5062569"/>
            <a:ext cx="3836109" cy="114871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 2" pitchFamily="2" charset="2"/>
              </a:rPr>
              <a:t>支持力和摩擦力未知，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Wingdings 2" pitchFamily="2" charset="2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 2" pitchFamily="2" charset="2"/>
              </a:rPr>
              <a:t>用角动量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 2" pitchFamily="2" charset="2"/>
              </a:rPr>
              <a:t>/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 2" pitchFamily="2" charset="2"/>
              </a:rPr>
              <a:t>动能定理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 2" pitchFamily="2" charset="2"/>
              </a:rPr>
              <a:t>/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 2" pitchFamily="2" charset="2"/>
              </a:rPr>
              <a:t>守恒律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Wingdings 2" pitchFamily="2" charset="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D3F1A07-9DDC-498D-98F2-79B1CC0C5C4F}"/>
              </a:ext>
            </a:extLst>
          </p:cNvPr>
          <p:cNvGrpSpPr/>
          <p:nvPr/>
        </p:nvGrpSpPr>
        <p:grpSpPr>
          <a:xfrm>
            <a:off x="5652120" y="3633305"/>
            <a:ext cx="2736304" cy="2340943"/>
            <a:chOff x="5652120" y="3633305"/>
            <a:chExt cx="2736304" cy="2340943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DFFE466-BFE8-47D9-91FF-FA78D21EAC14}"/>
                </a:ext>
              </a:extLst>
            </p:cNvPr>
            <p:cNvCxnSpPr/>
            <p:nvPr/>
          </p:nvCxnSpPr>
          <p:spPr bwMode="auto">
            <a:xfrm>
              <a:off x="5652120" y="5445224"/>
              <a:ext cx="273630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8A1AE71B-B861-41BA-BFAF-991BD66BC166}"/>
                </a:ext>
              </a:extLst>
            </p:cNvPr>
            <p:cNvSpPr/>
            <p:nvPr/>
          </p:nvSpPr>
          <p:spPr bwMode="auto">
            <a:xfrm>
              <a:off x="5960275" y="4894248"/>
              <a:ext cx="1080000" cy="1080000"/>
            </a:xfrm>
            <a:prstGeom prst="arc">
              <a:avLst>
                <a:gd name="adj1" fmla="val 16663082"/>
                <a:gd name="adj2" fmla="val 18586737"/>
              </a:avLst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86429668-51BB-479C-AFEC-592032F2C45F}"/>
                    </a:ext>
                  </a:extLst>
                </p:cNvPr>
                <p:cNvSpPr/>
                <p:nvPr/>
              </p:nvSpPr>
              <p:spPr>
                <a:xfrm>
                  <a:off x="6566302" y="4245541"/>
                  <a:ext cx="530145" cy="830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5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𝜃</m:t>
                        </m:r>
                      </m:oMath>
                    </m:oMathPara>
                  </a14:m>
                  <a:endPara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endParaRP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86429668-51BB-479C-AFEC-592032F2C4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6302" y="4245541"/>
                  <a:ext cx="53014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90EEB85-5696-49DC-B8A7-D8B2A935754E}"/>
                </a:ext>
              </a:extLst>
            </p:cNvPr>
            <p:cNvGrpSpPr/>
            <p:nvPr/>
          </p:nvGrpSpPr>
          <p:grpSpPr>
            <a:xfrm rot="4745786">
              <a:off x="6463385" y="4141506"/>
              <a:ext cx="1113771" cy="1272979"/>
              <a:chOff x="3462097" y="2203463"/>
              <a:chExt cx="1113771" cy="1272979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D9045DEB-F443-405C-9D8B-424DEA359A58}"/>
                  </a:ext>
                </a:extLst>
              </p:cNvPr>
              <p:cNvSpPr/>
              <p:nvPr/>
            </p:nvSpPr>
            <p:spPr bwMode="auto">
              <a:xfrm rot="19221173">
                <a:off x="3462097" y="2203463"/>
                <a:ext cx="197839" cy="19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C496E1B3-15D4-43A7-B904-3BFBD969A9B3}"/>
                  </a:ext>
                </a:extLst>
              </p:cNvPr>
              <p:cNvCxnSpPr>
                <a:cxnSpLocks/>
                <a:endCxn id="4" idx="4"/>
              </p:cNvCxnSpPr>
              <p:nvPr/>
            </p:nvCxnSpPr>
            <p:spPr bwMode="auto">
              <a:xfrm flipH="1" flipV="1">
                <a:off x="3624185" y="2378692"/>
                <a:ext cx="852764" cy="99875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7BCA6FAA-1938-490A-8DA6-0B88FB1CA3CF}"/>
                  </a:ext>
                </a:extLst>
              </p:cNvPr>
              <p:cNvSpPr/>
              <p:nvPr/>
            </p:nvSpPr>
            <p:spPr bwMode="auto">
              <a:xfrm rot="19221173">
                <a:off x="4378029" y="3278442"/>
                <a:ext cx="197839" cy="19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54338710-BFF2-4F66-95A0-291C07F3D21F}"/>
                    </a:ext>
                  </a:extLst>
                </p:cNvPr>
                <p:cNvSpPr/>
                <p:nvPr/>
              </p:nvSpPr>
              <p:spPr>
                <a:xfrm>
                  <a:off x="6117230" y="5172115"/>
                  <a:ext cx="431528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5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1</m:t>
                        </m:r>
                      </m:oMath>
                    </m:oMathPara>
                  </a14:m>
                  <a:endPara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endParaRPr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54338710-BFF2-4F66-95A0-291C07F3D2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7230" y="5172115"/>
                  <a:ext cx="431528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E49B2CF5-4162-450F-98E5-96D14856202B}"/>
                    </a:ext>
                  </a:extLst>
                </p:cNvPr>
                <p:cNvSpPr/>
                <p:nvPr/>
              </p:nvSpPr>
              <p:spPr>
                <a:xfrm>
                  <a:off x="7499318" y="3633305"/>
                  <a:ext cx="431528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5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2</m:t>
                        </m:r>
                      </m:oMath>
                    </m:oMathPara>
                  </a14:m>
                  <a:endPara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E49B2CF5-4162-450F-98E5-96D1485620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318" y="3633305"/>
                  <a:ext cx="431528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DA1984-3DE1-439C-8945-5ACC9B366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6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EDE2680-2C0C-4C1D-BC7D-053354B3BF8B}"/>
                  </a:ext>
                </a:extLst>
              </p:cNvPr>
              <p:cNvSpPr/>
              <p:nvPr/>
            </p:nvSpPr>
            <p:spPr>
              <a:xfrm>
                <a:off x="-35141" y="141375"/>
                <a:ext cx="9248352" cy="68148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地面光滑，仅有重力做功，根据机械能守恒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𝑚𝑔𝑙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𝛼</m:t>
                          </m:r>
                        </m:e>
                      </m:fun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𝑚</m:t>
                      </m:r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𝑚</m:t>
                      </m:r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𝑚𝑔𝑙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两球速度如图，水平方向上动量守恒，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𝑚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𝑚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=0   ⟹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根据速度合成公式，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+</m:t>
                    </m:r>
                    <m:sSubSup>
                      <m:sSub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2</m:t>
                        </m:r>
                      </m:sub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, 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易得相对速度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2</m:t>
                        </m:r>
                      </m:sub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′</m:t>
                        </m:r>
                      </m:sup>
                    </m:sSubSup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−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，故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tan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2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𝑦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′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2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𝑥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′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2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2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2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  ⟹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=2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tan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联立以上三式，易得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𝑔𝑙</m:t>
                              </m:r>
                              <m:d>
                                <m:d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4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  <m:t>𝛼</m:t>
                                      </m:r>
                                    </m:e>
                                  </m:func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4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num>
                            <m:den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4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𝜃</m:t>
                                  </m:r>
                                </m:e>
                              </m:func>
                            </m:den>
                          </m:f>
                        </m:e>
                      </m:rad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,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𝑔𝑙</m:t>
                              </m:r>
                              <m:d>
                                <m:d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4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  <m:t>𝛼</m:t>
                                      </m:r>
                                    </m:e>
                                  </m:func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4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num>
                            <m:den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4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𝜃</m:t>
                                  </m:r>
                                </m:e>
                              </m:func>
                            </m:den>
                          </m:f>
                        </m:e>
                      </m:ra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2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EDE2680-2C0C-4C1D-BC7D-053354B3BF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141" y="141375"/>
                <a:ext cx="9248352" cy="6814879"/>
              </a:xfrm>
              <a:prstGeom prst="rect">
                <a:avLst/>
              </a:prstGeom>
              <a:blipFill>
                <a:blip r:embed="rId2"/>
                <a:stretch>
                  <a:fillRect l="-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A1963979-DF4A-479E-AC55-C8B3E62B115F}"/>
              </a:ext>
            </a:extLst>
          </p:cNvPr>
          <p:cNvGrpSpPr/>
          <p:nvPr/>
        </p:nvGrpSpPr>
        <p:grpSpPr>
          <a:xfrm>
            <a:off x="6407696" y="0"/>
            <a:ext cx="2736304" cy="2728890"/>
            <a:chOff x="5652120" y="3555192"/>
            <a:chExt cx="2736304" cy="272889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72F350E-1C68-4ADE-905E-4FBFA7073917}"/>
                </a:ext>
              </a:extLst>
            </p:cNvPr>
            <p:cNvGrpSpPr/>
            <p:nvPr/>
          </p:nvGrpSpPr>
          <p:grpSpPr>
            <a:xfrm>
              <a:off x="6588224" y="4226628"/>
              <a:ext cx="1686117" cy="2057454"/>
              <a:chOff x="6588224" y="4226628"/>
              <a:chExt cx="1686117" cy="2057454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0FE9D1C1-940D-42E6-8415-9999F947A373}"/>
                  </a:ext>
                </a:extLst>
              </p:cNvPr>
              <p:cNvGrpSpPr/>
              <p:nvPr/>
            </p:nvGrpSpPr>
            <p:grpSpPr>
              <a:xfrm>
                <a:off x="6588224" y="4226628"/>
                <a:ext cx="873205" cy="1938676"/>
                <a:chOff x="6588224" y="4226628"/>
                <a:chExt cx="873205" cy="1938676"/>
              </a:xfrm>
            </p:grpSpPr>
            <p:cxnSp>
              <p:nvCxnSpPr>
                <p:cNvPr id="12" name="直接箭头连接符 11">
                  <a:extLst>
                    <a:ext uri="{FF2B5EF4-FFF2-40B4-BE49-F238E27FC236}">
                      <a16:creationId xmlns:a16="http://schemas.microsoft.com/office/drawing/2014/main" id="{98B70D98-66DF-40C0-BD46-6907EB30785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88224" y="5329363"/>
                  <a:ext cx="0" cy="835941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直接箭头连接符 13">
                  <a:extLst>
                    <a:ext uri="{FF2B5EF4-FFF2-40B4-BE49-F238E27FC236}">
                      <a16:creationId xmlns:a16="http://schemas.microsoft.com/office/drawing/2014/main" id="{A57800DB-BB5D-4C51-8A0A-3C5896E5F86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461429" y="4226628"/>
                  <a:ext cx="0" cy="835941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476A7DD8-F666-48A0-882A-D76A1338BDC1}"/>
                      </a:ext>
                    </a:extLst>
                  </p:cNvPr>
                  <p:cNvSpPr/>
                  <p:nvPr/>
                </p:nvSpPr>
                <p:spPr>
                  <a:xfrm>
                    <a:off x="7472775" y="4525106"/>
                    <a:ext cx="801566" cy="7386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5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𝑚𝑔</m:t>
                          </m:r>
                        </m:oMath>
                      </m:oMathPara>
                    </a14:m>
                    <a:endParaRPr kumimoji="1" lang="en-US" altLang="zh-CN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  <a:sym typeface="Wingdings 2" pitchFamily="2" charset="2"/>
                    </a:endParaRPr>
                  </a:p>
                </p:txBody>
              </p:sp>
            </mc:Choice>
            <mc:Fallback xmlns=""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476A7DD8-F666-48A0-882A-D76A1338BD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2775" y="4525106"/>
                    <a:ext cx="801566" cy="73866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3C66D271-5B39-47E0-B65F-631250D0448E}"/>
                      </a:ext>
                    </a:extLst>
                  </p:cNvPr>
                  <p:cNvSpPr/>
                  <p:nvPr/>
                </p:nvSpPr>
                <p:spPr>
                  <a:xfrm>
                    <a:off x="6639492" y="5545418"/>
                    <a:ext cx="801566" cy="7386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5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𝑚𝑔</m:t>
                          </m:r>
                        </m:oMath>
                      </m:oMathPara>
                    </a14:m>
                    <a:endParaRPr kumimoji="1" lang="en-US" altLang="zh-CN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  <a:sym typeface="Wingdings 2" pitchFamily="2" charset="2"/>
                    </a:endParaRPr>
                  </a:p>
                </p:txBody>
              </p:sp>
            </mc:Choice>
            <mc:Fallback xmlns="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3C66D271-5B39-47E0-B65F-631250D044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9492" y="5545418"/>
                    <a:ext cx="801566" cy="73866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82B0A0C1-8C6B-46FC-98F0-D3A7EEE06456}"/>
                </a:ext>
              </a:extLst>
            </p:cNvPr>
            <p:cNvGrpSpPr/>
            <p:nvPr/>
          </p:nvGrpSpPr>
          <p:grpSpPr>
            <a:xfrm>
              <a:off x="6121742" y="3555192"/>
              <a:ext cx="1065869" cy="1774171"/>
              <a:chOff x="6121742" y="3555192"/>
              <a:chExt cx="1065869" cy="1774171"/>
            </a:xfrm>
          </p:grpSpPr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77925AAF-254D-4426-9767-79523D4DD4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588224" y="4249363"/>
                <a:ext cx="0" cy="108000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矩形 19">
                    <a:extLst>
                      <a:ext uri="{FF2B5EF4-FFF2-40B4-BE49-F238E27FC236}">
                        <a16:creationId xmlns:a16="http://schemas.microsoft.com/office/drawing/2014/main" id="{3F265097-7FBE-4052-BAC9-C1BF18509DFD}"/>
                      </a:ext>
                    </a:extLst>
                  </p:cNvPr>
                  <p:cNvSpPr/>
                  <p:nvPr/>
                </p:nvSpPr>
                <p:spPr>
                  <a:xfrm>
                    <a:off x="6121742" y="3555192"/>
                    <a:ext cx="1065869" cy="7386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5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𝑁</m:t>
                          </m:r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=?</m:t>
                          </m:r>
                        </m:oMath>
                      </m:oMathPara>
                    </a14:m>
                    <a:endParaRPr kumimoji="1" lang="en-US" altLang="zh-CN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  <a:sym typeface="Wingdings 2" pitchFamily="2" charset="2"/>
                    </a:endParaRPr>
                  </a:p>
                </p:txBody>
              </p:sp>
            </mc:Choice>
            <mc:Fallback xmlns="">
              <p:sp>
                <p:nvSpPr>
                  <p:cNvPr id="20" name="矩形 19">
                    <a:extLst>
                      <a:ext uri="{FF2B5EF4-FFF2-40B4-BE49-F238E27FC236}">
                        <a16:creationId xmlns:a16="http://schemas.microsoft.com/office/drawing/2014/main" id="{3F265097-7FBE-4052-BAC9-C1BF18509D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1742" y="3555192"/>
                    <a:ext cx="1065869" cy="7386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4D3F1A07-9DDC-498D-98F2-79B1CC0C5C4F}"/>
                </a:ext>
              </a:extLst>
            </p:cNvPr>
            <p:cNvGrpSpPr/>
            <p:nvPr/>
          </p:nvGrpSpPr>
          <p:grpSpPr>
            <a:xfrm>
              <a:off x="5652120" y="3633305"/>
              <a:ext cx="2736304" cy="2340943"/>
              <a:chOff x="5652120" y="3633305"/>
              <a:chExt cx="2736304" cy="2340943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ADFFE466-BFE8-47D9-91FF-FA78D21EAC14}"/>
                  </a:ext>
                </a:extLst>
              </p:cNvPr>
              <p:cNvCxnSpPr/>
              <p:nvPr/>
            </p:nvCxnSpPr>
            <p:spPr bwMode="auto">
              <a:xfrm>
                <a:off x="5652120" y="5445224"/>
                <a:ext cx="2736304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" name="弧形 8">
                <a:extLst>
                  <a:ext uri="{FF2B5EF4-FFF2-40B4-BE49-F238E27FC236}">
                    <a16:creationId xmlns:a16="http://schemas.microsoft.com/office/drawing/2014/main" id="{8A1AE71B-B861-41BA-BFAF-991BD66BC166}"/>
                  </a:ext>
                </a:extLst>
              </p:cNvPr>
              <p:cNvSpPr/>
              <p:nvPr/>
            </p:nvSpPr>
            <p:spPr bwMode="auto">
              <a:xfrm>
                <a:off x="5960275" y="4894248"/>
                <a:ext cx="1080000" cy="1080000"/>
              </a:xfrm>
              <a:prstGeom prst="arc">
                <a:avLst>
                  <a:gd name="adj1" fmla="val 16744835"/>
                  <a:gd name="adj2" fmla="val 18614352"/>
                </a:avLst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86429668-51BB-479C-AFEC-592032F2C45F}"/>
                      </a:ext>
                    </a:extLst>
                  </p:cNvPr>
                  <p:cNvSpPr/>
                  <p:nvPr/>
                </p:nvSpPr>
                <p:spPr>
                  <a:xfrm>
                    <a:off x="6559691" y="4251193"/>
                    <a:ext cx="530145" cy="83099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5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𝜃</m:t>
                          </m:r>
                        </m:oMath>
                      </m:oMathPara>
                    </a14:m>
                    <a:endParaRPr kumimoji="1" lang="en-US" altLang="zh-CN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  <a:sym typeface="Wingdings 2" pitchFamily="2" charset="2"/>
                    </a:endParaRPr>
                  </a:p>
                </p:txBody>
              </p:sp>
            </mc:Choice>
            <mc:Fallback xmlns="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86429668-51BB-479C-AFEC-592032F2C4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59691" y="4251193"/>
                    <a:ext cx="530145" cy="83099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790EEB85-5696-49DC-B8A7-D8B2A935754E}"/>
                  </a:ext>
                </a:extLst>
              </p:cNvPr>
              <p:cNvGrpSpPr/>
              <p:nvPr/>
            </p:nvGrpSpPr>
            <p:grpSpPr>
              <a:xfrm rot="4745786">
                <a:off x="6463385" y="4141506"/>
                <a:ext cx="1113771" cy="1272979"/>
                <a:chOff x="3462097" y="2203463"/>
                <a:chExt cx="1113771" cy="1272979"/>
              </a:xfrm>
            </p:grpSpPr>
            <p:sp>
              <p:nvSpPr>
                <p:cNvPr id="4" name="椭圆 3">
                  <a:extLst>
                    <a:ext uri="{FF2B5EF4-FFF2-40B4-BE49-F238E27FC236}">
                      <a16:creationId xmlns:a16="http://schemas.microsoft.com/office/drawing/2014/main" id="{D9045DEB-F443-405C-9D8B-424DEA359A58}"/>
                    </a:ext>
                  </a:extLst>
                </p:cNvPr>
                <p:cNvSpPr/>
                <p:nvPr/>
              </p:nvSpPr>
              <p:spPr bwMode="auto">
                <a:xfrm rot="19221173">
                  <a:off x="3462097" y="2203463"/>
                  <a:ext cx="197839" cy="1980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5" name="直接连接符 4">
                  <a:extLst>
                    <a:ext uri="{FF2B5EF4-FFF2-40B4-BE49-F238E27FC236}">
                      <a16:creationId xmlns:a16="http://schemas.microsoft.com/office/drawing/2014/main" id="{C496E1B3-15D4-43A7-B904-3BFBD969A9B3}"/>
                    </a:ext>
                  </a:extLst>
                </p:cNvPr>
                <p:cNvCxnSpPr>
                  <a:cxnSpLocks/>
                  <a:endCxn id="4" idx="4"/>
                </p:cNvCxnSpPr>
                <p:nvPr/>
              </p:nvCxnSpPr>
              <p:spPr bwMode="auto">
                <a:xfrm flipH="1" flipV="1">
                  <a:off x="3624185" y="2378692"/>
                  <a:ext cx="852764" cy="99875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6" name="椭圆 5">
                  <a:extLst>
                    <a:ext uri="{FF2B5EF4-FFF2-40B4-BE49-F238E27FC236}">
                      <a16:creationId xmlns:a16="http://schemas.microsoft.com/office/drawing/2014/main" id="{7BCA6FAA-1938-490A-8DA6-0B88FB1CA3CF}"/>
                    </a:ext>
                  </a:extLst>
                </p:cNvPr>
                <p:cNvSpPr/>
                <p:nvPr/>
              </p:nvSpPr>
              <p:spPr bwMode="auto">
                <a:xfrm rot="19221173">
                  <a:off x="4378029" y="3278442"/>
                  <a:ext cx="197839" cy="1980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54338710-BFF2-4F66-95A0-291C07F3D21F}"/>
                      </a:ext>
                    </a:extLst>
                  </p:cNvPr>
                  <p:cNvSpPr/>
                  <p:nvPr/>
                </p:nvSpPr>
                <p:spPr>
                  <a:xfrm>
                    <a:off x="6117230" y="5172115"/>
                    <a:ext cx="431528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5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1</m:t>
                          </m:r>
                        </m:oMath>
                      </m:oMathPara>
                    </a14:m>
                    <a:endParaRPr kumimoji="1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  <a:sym typeface="Wingdings 2" pitchFamily="2" charset="2"/>
                    </a:endParaRPr>
                  </a:p>
                </p:txBody>
              </p:sp>
            </mc:Choice>
            <mc:Fallback xmlns=""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54338710-BFF2-4F66-95A0-291C07F3D21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7230" y="5172115"/>
                    <a:ext cx="431528" cy="64633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E49B2CF5-4162-450F-98E5-96D14856202B}"/>
                      </a:ext>
                    </a:extLst>
                  </p:cNvPr>
                  <p:cNvSpPr/>
                  <p:nvPr/>
                </p:nvSpPr>
                <p:spPr>
                  <a:xfrm>
                    <a:off x="7499318" y="3633305"/>
                    <a:ext cx="431528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5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</m:oMath>
                      </m:oMathPara>
                    </a14:m>
                    <a:endParaRPr kumimoji="1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  <a:sym typeface="Wingdings 2" pitchFamily="2" charset="2"/>
                    </a:endParaRPr>
                  </a:p>
                </p:txBody>
              </p:sp>
            </mc:Choice>
            <mc:Fallback xmlns=""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E49B2CF5-4162-450F-98E5-96D1485620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318" y="3633305"/>
                    <a:ext cx="431528" cy="64633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E3080E89-4779-43F8-8D37-B1EABF5D57CC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6170253" y="4904472"/>
              <a:ext cx="0" cy="83594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581A27A2-01C4-4C07-B535-1EAB906B22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475433" y="4226629"/>
              <a:ext cx="552951" cy="47857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5974ADA-FC67-4427-AA28-A7EA89642756}"/>
                  </a:ext>
                </a:extLst>
              </p:cNvPr>
              <p:cNvSpPr/>
              <p:nvPr/>
            </p:nvSpPr>
            <p:spPr>
              <a:xfrm>
                <a:off x="6441277" y="1776185"/>
                <a:ext cx="56079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5974ADA-FC67-4427-AA28-A7EA896427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277" y="1776185"/>
                <a:ext cx="560795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0061401-BB59-4D47-96ED-EC965E25B1BD}"/>
                  </a:ext>
                </a:extLst>
              </p:cNvPr>
              <p:cNvSpPr/>
              <p:nvPr/>
            </p:nvSpPr>
            <p:spPr>
              <a:xfrm>
                <a:off x="8645299" y="750400"/>
                <a:ext cx="56791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0061401-BB59-4D47-96ED-EC965E25B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299" y="750400"/>
                <a:ext cx="567912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弧形 33">
            <a:extLst>
              <a:ext uri="{FF2B5EF4-FFF2-40B4-BE49-F238E27FC236}">
                <a16:creationId xmlns:a16="http://schemas.microsoft.com/office/drawing/2014/main" id="{471774B0-4A2D-44A0-A0B9-8709AC477DE0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7806348" y="269307"/>
            <a:ext cx="864000" cy="864000"/>
          </a:xfrm>
          <a:prstGeom prst="arc">
            <a:avLst>
              <a:gd name="adj1" fmla="val 16011768"/>
              <a:gd name="adj2" fmla="val 18248707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DAF14F7-013C-4661-B92B-663DE721E09B}"/>
              </a:ext>
            </a:extLst>
          </p:cNvPr>
          <p:cNvCxnSpPr>
            <a:stCxn id="4" idx="3"/>
          </p:cNvCxnSpPr>
          <p:nvPr/>
        </p:nvCxnSpPr>
        <p:spPr bwMode="auto">
          <a:xfrm flipV="1">
            <a:off x="8118514" y="671436"/>
            <a:ext cx="77909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4310AF44-FD25-4A99-A4DB-3EBC26D7D1B8}"/>
                  </a:ext>
                </a:extLst>
              </p:cNvPr>
              <p:cNvSpPr/>
              <p:nvPr/>
            </p:nvSpPr>
            <p:spPr>
              <a:xfrm>
                <a:off x="8620548" y="487570"/>
                <a:ext cx="4437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𝜃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4310AF44-FD25-4A99-A4DB-3EBC26D7D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548" y="487570"/>
                <a:ext cx="443775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C91FEE-24AB-438C-AEDB-D11000A5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416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EDE2680-2C0C-4C1D-BC7D-053354B3BF8B}"/>
                  </a:ext>
                </a:extLst>
              </p:cNvPr>
              <p:cNvSpPr/>
              <p:nvPr/>
            </p:nvSpPr>
            <p:spPr>
              <a:xfrm>
                <a:off x="39471" y="0"/>
                <a:ext cx="9065057" cy="67651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地面粗糙，开始滑动之前，仅有重力做功，机械能守恒给出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𝑚𝑔𝑙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𝛼</m:t>
                          </m:r>
                        </m:e>
                      </m:fun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𝑚</m:t>
                      </m:r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𝑚𝑔𝑙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  ⟹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𝑔𝑙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(</m:t>
                          </m:r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𝛼</m:t>
                              </m:r>
                            </m:e>
                          </m:func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𝜃</m:t>
                              </m:r>
                            </m:e>
                          </m:func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同时，根据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𝑙</m:t>
                    </m:r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，易得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 </m:t>
                    </m:r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𝜃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=</m:t>
                    </m:r>
                    <m:f>
                      <m:fPr>
                        <m:type m:val="lin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𝑙</m:t>
                        </m:r>
                      </m:den>
                    </m:f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2</m:t>
                            </m:r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𝑔</m:t>
                            </m:r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sz="2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𝛼</m:t>
                                </m:r>
                              </m:e>
                            </m:func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sz="2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)</m:t>
                            </m:r>
                          </m:num>
                          <m:den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𝑙</m:t>
                            </m:r>
                          </m:den>
                        </m:f>
                      </m:e>
                    </m:rad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，故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𝑔𝑙</m:t>
                          </m:r>
                        </m:e>
                      </m:rad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rad>
                        </m:den>
                      </m:f>
                      <m:acc>
                        <m:accPr>
                          <m:chr m:val="̇"/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acc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𝜃</m:t>
                          </m:r>
                        </m:e>
                      </m:acc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𝑔</m:t>
                      </m:r>
                      <m:func>
                        <m:func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,  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𝑙</m:t>
                          </m:r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=2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𝑔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(</m:t>
                      </m:r>
                      <m:func>
                        <m:func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𝛼</m:t>
                          </m:r>
                        </m:e>
                      </m:func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−</m:t>
                      </m:r>
                      <m:func>
                        <m:func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)</m:t>
                      </m:r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切向和法向方向上应用质点组动量定理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𝑚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2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𝑡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𝑓</m:t>
                    </m:r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cos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𝜃</m:t>
                        </m:r>
                      </m:e>
                    </m:fun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−(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𝑁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−2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𝑚𝑔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)</m:t>
                    </m:r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𝜃</m:t>
                        </m:r>
                      </m:e>
                    </m:fun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, </m:t>
                    </m:r>
                  </m:oMath>
                </a14:m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𝑚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2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𝑛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=−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𝑓</m:t>
                    </m:r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𝜃</m:t>
                        </m:r>
                      </m:e>
                    </m:fun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−(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𝑁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−2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𝑚𝑔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)</m:t>
                    </m:r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cos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𝜃</m:t>
                        </m:r>
                      </m:e>
                    </m:func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解之得到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𝑁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=2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𝑚𝑔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𝑚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2</m:t>
                            </m:r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𝑡</m:t>
                            </m:r>
                          </m:sub>
                        </m:sSub>
                        <m:func>
                          <m:func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sin</m:t>
                            </m:r>
                          </m:fName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𝜃</m:t>
                            </m:r>
                          </m:e>
                        </m:func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2</m:t>
                            </m:r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𝑛</m:t>
                            </m:r>
                          </m:sub>
                        </m:sSub>
                        <m:func>
                          <m:func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cos</m:t>
                            </m:r>
                          </m:fName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𝑓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𝑚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2</m:t>
                            </m:r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𝑡</m:t>
                            </m:r>
                          </m:sub>
                        </m:sSub>
                        <m:func>
                          <m:func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cos</m:t>
                            </m:r>
                          </m:fName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𝜃</m:t>
                            </m:r>
                          </m:e>
                        </m:func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2</m:t>
                            </m:r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𝑛</m:t>
                            </m:r>
                          </m:sub>
                        </m:sSub>
                        <m:func>
                          <m:func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sin</m:t>
                            </m:r>
                          </m:fName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EDE2680-2C0C-4C1D-BC7D-053354B3BF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1" y="0"/>
                <a:ext cx="9065057" cy="6765122"/>
              </a:xfrm>
              <a:prstGeom prst="rect">
                <a:avLst/>
              </a:prstGeom>
              <a:blipFill>
                <a:blip r:embed="rId2"/>
                <a:stretch>
                  <a:fillRect l="-1008" b="-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A4501EA5-C59E-4F47-B773-162F76D1B346}"/>
              </a:ext>
            </a:extLst>
          </p:cNvPr>
          <p:cNvGrpSpPr/>
          <p:nvPr/>
        </p:nvGrpSpPr>
        <p:grpSpPr>
          <a:xfrm>
            <a:off x="7087919" y="4239645"/>
            <a:ext cx="1686117" cy="2057454"/>
            <a:chOff x="6588224" y="4226628"/>
            <a:chExt cx="1686117" cy="2057454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B90F913-CD4F-401C-A4B4-F3EE90763F72}"/>
                </a:ext>
              </a:extLst>
            </p:cNvPr>
            <p:cNvGrpSpPr/>
            <p:nvPr/>
          </p:nvGrpSpPr>
          <p:grpSpPr>
            <a:xfrm>
              <a:off x="6588224" y="4226628"/>
              <a:ext cx="873205" cy="1938676"/>
              <a:chOff x="6588224" y="4226628"/>
              <a:chExt cx="873205" cy="1938676"/>
            </a:xfrm>
          </p:grpSpPr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FE753892-0514-470B-A045-09D300AB60A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588224" y="5329363"/>
                <a:ext cx="0" cy="83594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906D659A-F6CD-4F18-B2CF-3C93F3550AE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461429" y="4226628"/>
                <a:ext cx="0" cy="83594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494CD635-44DA-48BD-8B12-9633A90DD51D}"/>
                    </a:ext>
                  </a:extLst>
                </p:cNvPr>
                <p:cNvSpPr/>
                <p:nvPr/>
              </p:nvSpPr>
              <p:spPr>
                <a:xfrm>
                  <a:off x="7472775" y="4525106"/>
                  <a:ext cx="801566" cy="738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5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𝑚𝑔</m:t>
                        </m:r>
                      </m:oMath>
                    </m:oMathPara>
                  </a14:m>
                  <a:endParaRPr kumimoji="1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endParaRPr>
                </a:p>
              </p:txBody>
            </p:sp>
          </mc:Choice>
          <mc:Fallback xmlns="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494CD635-44DA-48BD-8B12-9633A90DD5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775" y="4525106"/>
                  <a:ext cx="801566" cy="738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C777773C-0E42-4B8E-9A32-EC7ABAB7572A}"/>
                    </a:ext>
                  </a:extLst>
                </p:cNvPr>
                <p:cNvSpPr/>
                <p:nvPr/>
              </p:nvSpPr>
              <p:spPr>
                <a:xfrm>
                  <a:off x="6639492" y="5545418"/>
                  <a:ext cx="801566" cy="738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5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𝑚𝑔</m:t>
                        </m:r>
                      </m:oMath>
                    </m:oMathPara>
                  </a14:m>
                  <a:endParaRPr kumimoji="1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endParaRPr>
                </a:p>
              </p:txBody>
            </p:sp>
          </mc:Choice>
          <mc:Fallback xmlns="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C777773C-0E42-4B8E-9A32-EC7ABAB757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492" y="5545418"/>
                  <a:ext cx="801566" cy="738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5395961-4E3E-4E5C-9AAE-1DB814463CD1}"/>
              </a:ext>
            </a:extLst>
          </p:cNvPr>
          <p:cNvGrpSpPr/>
          <p:nvPr/>
        </p:nvGrpSpPr>
        <p:grpSpPr>
          <a:xfrm>
            <a:off x="6621437" y="3568209"/>
            <a:ext cx="1065869" cy="1774171"/>
            <a:chOff x="6121742" y="3555192"/>
            <a:chExt cx="1065869" cy="1774171"/>
          </a:xfrm>
        </p:grpSpPr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79DA327-B411-40E1-B638-349C87E4AE0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588224" y="4249363"/>
              <a:ext cx="0" cy="1080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C024F8EF-7B53-4CD6-A8CE-CA5C654A5475}"/>
                    </a:ext>
                  </a:extLst>
                </p:cNvPr>
                <p:cNvSpPr/>
                <p:nvPr/>
              </p:nvSpPr>
              <p:spPr>
                <a:xfrm>
                  <a:off x="6121742" y="3555192"/>
                  <a:ext cx="1065869" cy="738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5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𝑁</m:t>
                        </m:r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=?</m:t>
                        </m:r>
                      </m:oMath>
                    </m:oMathPara>
                  </a14:m>
                  <a:endParaRPr kumimoji="1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C024F8EF-7B53-4CD6-A8CE-CA5C654A54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1742" y="3555192"/>
                  <a:ext cx="1065869" cy="738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A7073E0-4D70-4152-8A99-53650AC82085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7437115" y="5000834"/>
            <a:ext cx="0" cy="720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BF403FA-3BFA-412B-83F4-41C2C12191AF}"/>
                  </a:ext>
                </a:extLst>
              </p:cNvPr>
              <p:cNvSpPr/>
              <p:nvPr/>
            </p:nvSpPr>
            <p:spPr>
              <a:xfrm>
                <a:off x="7638100" y="5129003"/>
                <a:ext cx="482120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𝑓</m:t>
                      </m:r>
                    </m:oMath>
                  </m:oMathPara>
                </a14:m>
                <a:endPara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BF403FA-3BFA-412B-83F4-41C2C1219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100" y="5129003"/>
                <a:ext cx="48212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DFF77493-0575-43FE-BCCB-5A032B0AA97D}"/>
              </a:ext>
            </a:extLst>
          </p:cNvPr>
          <p:cNvGrpSpPr/>
          <p:nvPr/>
        </p:nvGrpSpPr>
        <p:grpSpPr>
          <a:xfrm>
            <a:off x="6151815" y="3646322"/>
            <a:ext cx="2736304" cy="2340943"/>
            <a:chOff x="5652120" y="3633305"/>
            <a:chExt cx="2736304" cy="2340943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2259519-BE4B-4A2C-9E5E-3ED9B3CCECAC}"/>
                </a:ext>
              </a:extLst>
            </p:cNvPr>
            <p:cNvCxnSpPr/>
            <p:nvPr/>
          </p:nvCxnSpPr>
          <p:spPr bwMode="auto">
            <a:xfrm>
              <a:off x="5652120" y="5445224"/>
              <a:ext cx="273630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" name="弧形 40">
              <a:extLst>
                <a:ext uri="{FF2B5EF4-FFF2-40B4-BE49-F238E27FC236}">
                  <a16:creationId xmlns:a16="http://schemas.microsoft.com/office/drawing/2014/main" id="{1C7AED52-A134-4145-8023-9DC683B88BEF}"/>
                </a:ext>
              </a:extLst>
            </p:cNvPr>
            <p:cNvSpPr/>
            <p:nvPr/>
          </p:nvSpPr>
          <p:spPr bwMode="auto">
            <a:xfrm>
              <a:off x="5960275" y="4894248"/>
              <a:ext cx="1080000" cy="1080000"/>
            </a:xfrm>
            <a:prstGeom prst="arc">
              <a:avLst>
                <a:gd name="adj1" fmla="val 16709384"/>
                <a:gd name="adj2" fmla="val 18675028"/>
              </a:avLst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86A3238C-A67C-4450-8ED1-3F0166FAC60E}"/>
                    </a:ext>
                  </a:extLst>
                </p:cNvPr>
                <p:cNvSpPr/>
                <p:nvPr/>
              </p:nvSpPr>
              <p:spPr>
                <a:xfrm>
                  <a:off x="6530573" y="4250687"/>
                  <a:ext cx="530145" cy="830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5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𝜃</m:t>
                        </m:r>
                      </m:oMath>
                    </m:oMathPara>
                  </a14:m>
                  <a:endPara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86A3238C-A67C-4450-8ED1-3F0166FAC6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573" y="4250687"/>
                  <a:ext cx="53014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67C25895-CC05-40FA-9F23-8C5BB3C92F4B}"/>
                </a:ext>
              </a:extLst>
            </p:cNvPr>
            <p:cNvGrpSpPr/>
            <p:nvPr/>
          </p:nvGrpSpPr>
          <p:grpSpPr>
            <a:xfrm rot="4745786">
              <a:off x="6463385" y="4141506"/>
              <a:ext cx="1113771" cy="1272979"/>
              <a:chOff x="3462097" y="2203463"/>
              <a:chExt cx="1113771" cy="1272979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40DF4E4B-647A-490E-8BBA-6E89DA01FEBC}"/>
                  </a:ext>
                </a:extLst>
              </p:cNvPr>
              <p:cNvSpPr/>
              <p:nvPr/>
            </p:nvSpPr>
            <p:spPr bwMode="auto">
              <a:xfrm rot="19221173">
                <a:off x="3462097" y="2203463"/>
                <a:ext cx="197839" cy="19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B75599D7-24DD-4782-9DE8-A2AB8CC91DF9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 bwMode="auto">
              <a:xfrm flipH="1" flipV="1">
                <a:off x="3624185" y="2378692"/>
                <a:ext cx="852764" cy="99875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551954C5-2056-4ECA-A4D0-DB5C209E6321}"/>
                  </a:ext>
                </a:extLst>
              </p:cNvPr>
              <p:cNvSpPr/>
              <p:nvPr/>
            </p:nvSpPr>
            <p:spPr bwMode="auto">
              <a:xfrm rot="19221173">
                <a:off x="4378029" y="3278442"/>
                <a:ext cx="197839" cy="19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FDA7E00-5F42-4320-83D3-923E47F4F6E4}"/>
                    </a:ext>
                  </a:extLst>
                </p:cNvPr>
                <p:cNvSpPr/>
                <p:nvPr/>
              </p:nvSpPr>
              <p:spPr>
                <a:xfrm>
                  <a:off x="6117230" y="5172115"/>
                  <a:ext cx="460190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5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𝐴</m:t>
                        </m:r>
                      </m:oMath>
                    </m:oMathPara>
                  </a14:m>
                  <a:endPara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endParaRPr>
                </a:p>
              </p:txBody>
            </p:sp>
          </mc:Choice>
          <mc:Fallback xmlns="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1FDA7E00-5F42-4320-83D3-923E47F4F6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7230" y="5172115"/>
                  <a:ext cx="460190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5F4CCDDE-A31E-4E49-BE3D-1A757012C06D}"/>
                    </a:ext>
                  </a:extLst>
                </p:cNvPr>
                <p:cNvSpPr/>
                <p:nvPr/>
              </p:nvSpPr>
              <p:spPr>
                <a:xfrm>
                  <a:off x="7499318" y="3633305"/>
                  <a:ext cx="471859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5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𝐵</m:t>
                        </m:r>
                      </m:oMath>
                    </m:oMathPara>
                  </a14:m>
                  <a:endPara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endParaRPr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5F4CCDDE-A31E-4E49-BE3D-1A757012C0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318" y="3633305"/>
                  <a:ext cx="471859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C127992-B61F-4E61-AB0B-89F917724FCE}"/>
              </a:ext>
            </a:extLst>
          </p:cNvPr>
          <p:cNvCxnSpPr>
            <a:cxnSpLocks/>
          </p:cNvCxnSpPr>
          <p:nvPr/>
        </p:nvCxnSpPr>
        <p:spPr bwMode="auto">
          <a:xfrm>
            <a:off x="7965626" y="4239645"/>
            <a:ext cx="552951" cy="47857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1979317-164A-4C51-AE85-F6C907A23D22}"/>
                  </a:ext>
                </a:extLst>
              </p:cNvPr>
              <p:cNvSpPr/>
              <p:nvPr/>
            </p:nvSpPr>
            <p:spPr>
              <a:xfrm>
                <a:off x="8473938" y="4267965"/>
                <a:ext cx="56791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1979317-164A-4C51-AE85-F6C907A23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938" y="4267965"/>
                <a:ext cx="56791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弧形 60">
            <a:extLst>
              <a:ext uri="{FF2B5EF4-FFF2-40B4-BE49-F238E27FC236}">
                <a16:creationId xmlns:a16="http://schemas.microsoft.com/office/drawing/2014/main" id="{663CCEE6-6022-4B37-BBC4-BFC54B5E6A75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7493019" y="3782148"/>
            <a:ext cx="864000" cy="864000"/>
          </a:xfrm>
          <a:prstGeom prst="arc">
            <a:avLst>
              <a:gd name="adj1" fmla="val 16306851"/>
              <a:gd name="adj2" fmla="val 18743287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AF35BB6D-13B5-4CE6-92C4-17760E6E31E1}"/>
              </a:ext>
            </a:extLst>
          </p:cNvPr>
          <p:cNvCxnSpPr/>
          <p:nvPr/>
        </p:nvCxnSpPr>
        <p:spPr bwMode="auto">
          <a:xfrm flipV="1">
            <a:off x="8008804" y="4239645"/>
            <a:ext cx="77909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D7142DB9-DDF5-49FB-9734-970EA4385524}"/>
                  </a:ext>
                </a:extLst>
              </p:cNvPr>
              <p:cNvSpPr/>
              <p:nvPr/>
            </p:nvSpPr>
            <p:spPr>
              <a:xfrm>
                <a:off x="8270654" y="4021558"/>
                <a:ext cx="4437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𝜃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D7142DB9-DDF5-49FB-9734-970EA4385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654" y="4021558"/>
                <a:ext cx="443775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2DF25E-66C6-48AD-9332-01D748C11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33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330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2AE9E720-4B5E-4DFF-A4D3-33E25E34E9AA}"/>
              </a:ext>
            </a:extLst>
          </p:cNvPr>
          <p:cNvGrpSpPr/>
          <p:nvPr/>
        </p:nvGrpSpPr>
        <p:grpSpPr>
          <a:xfrm>
            <a:off x="5862043" y="3632305"/>
            <a:ext cx="2890034" cy="2728890"/>
            <a:chOff x="6151815" y="3568209"/>
            <a:chExt cx="2890034" cy="272889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E344DF4-CCE2-4B17-ABC3-5F1A30F22B68}"/>
                </a:ext>
              </a:extLst>
            </p:cNvPr>
            <p:cNvGrpSpPr/>
            <p:nvPr/>
          </p:nvGrpSpPr>
          <p:grpSpPr>
            <a:xfrm>
              <a:off x="7087919" y="4239645"/>
              <a:ext cx="1686117" cy="2057454"/>
              <a:chOff x="6588224" y="4226628"/>
              <a:chExt cx="1686117" cy="2057454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75553166-A814-4C63-B9A1-3C14B6F58681}"/>
                  </a:ext>
                </a:extLst>
              </p:cNvPr>
              <p:cNvGrpSpPr/>
              <p:nvPr/>
            </p:nvGrpSpPr>
            <p:grpSpPr>
              <a:xfrm>
                <a:off x="6588224" y="4226628"/>
                <a:ext cx="873205" cy="1938676"/>
                <a:chOff x="6588224" y="4226628"/>
                <a:chExt cx="873205" cy="1938676"/>
              </a:xfrm>
            </p:grpSpPr>
            <p:cxnSp>
              <p:nvCxnSpPr>
                <p:cNvPr id="6" name="直接箭头连接符 5">
                  <a:extLst>
                    <a:ext uri="{FF2B5EF4-FFF2-40B4-BE49-F238E27FC236}">
                      <a16:creationId xmlns:a16="http://schemas.microsoft.com/office/drawing/2014/main" id="{448061C5-B23A-48A5-BAA0-7C1D88614A8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88224" y="5329363"/>
                  <a:ext cx="0" cy="835941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" name="直接箭头连接符 6">
                  <a:extLst>
                    <a:ext uri="{FF2B5EF4-FFF2-40B4-BE49-F238E27FC236}">
                      <a16:creationId xmlns:a16="http://schemas.microsoft.com/office/drawing/2014/main" id="{905ACA31-DA1E-4F51-B45A-FE13C9A8B5D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461429" y="4226628"/>
                  <a:ext cx="0" cy="835941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矩形 3">
                    <a:extLst>
                      <a:ext uri="{FF2B5EF4-FFF2-40B4-BE49-F238E27FC236}">
                        <a16:creationId xmlns:a16="http://schemas.microsoft.com/office/drawing/2014/main" id="{E6A5E2F4-B155-4093-9382-8E8E4D5BAE53}"/>
                      </a:ext>
                    </a:extLst>
                  </p:cNvPr>
                  <p:cNvSpPr/>
                  <p:nvPr/>
                </p:nvSpPr>
                <p:spPr>
                  <a:xfrm>
                    <a:off x="7472775" y="4525106"/>
                    <a:ext cx="801566" cy="7386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5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𝑚𝑔</m:t>
                          </m:r>
                        </m:oMath>
                      </m:oMathPara>
                    </a14:m>
                    <a:endParaRPr kumimoji="1" lang="en-US" altLang="zh-CN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  <a:sym typeface="Wingdings 2" pitchFamily="2" charset="2"/>
                    </a:endParaRPr>
                  </a:p>
                </p:txBody>
              </p:sp>
            </mc:Choice>
            <mc:Fallback xmlns="">
              <p:sp>
                <p:nvSpPr>
                  <p:cNvPr id="4" name="矩形 3">
                    <a:extLst>
                      <a:ext uri="{FF2B5EF4-FFF2-40B4-BE49-F238E27FC236}">
                        <a16:creationId xmlns:a16="http://schemas.microsoft.com/office/drawing/2014/main" id="{E6A5E2F4-B155-4093-9382-8E8E4D5BAE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2775" y="4525106"/>
                    <a:ext cx="801566" cy="73866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矩形 4">
                    <a:extLst>
                      <a:ext uri="{FF2B5EF4-FFF2-40B4-BE49-F238E27FC236}">
                        <a16:creationId xmlns:a16="http://schemas.microsoft.com/office/drawing/2014/main" id="{7551D14F-7055-43CD-84B3-62CD70E24C21}"/>
                      </a:ext>
                    </a:extLst>
                  </p:cNvPr>
                  <p:cNvSpPr/>
                  <p:nvPr/>
                </p:nvSpPr>
                <p:spPr>
                  <a:xfrm>
                    <a:off x="6639492" y="5545418"/>
                    <a:ext cx="801566" cy="7386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5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𝑚𝑔</m:t>
                          </m:r>
                        </m:oMath>
                      </m:oMathPara>
                    </a14:m>
                    <a:endParaRPr kumimoji="1" lang="en-US" altLang="zh-CN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  <a:sym typeface="Wingdings 2" pitchFamily="2" charset="2"/>
                    </a:endParaRPr>
                  </a:p>
                </p:txBody>
              </p:sp>
            </mc:Choice>
            <mc:Fallback xmlns="">
              <p:sp>
                <p:nvSpPr>
                  <p:cNvPr id="5" name="矩形 4">
                    <a:extLst>
                      <a:ext uri="{FF2B5EF4-FFF2-40B4-BE49-F238E27FC236}">
                        <a16:creationId xmlns:a16="http://schemas.microsoft.com/office/drawing/2014/main" id="{7551D14F-7055-43CD-84B3-62CD70E24C2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9492" y="5545418"/>
                    <a:ext cx="801566" cy="73866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A891D9F-ED99-4544-AB4F-F4FB3A01D50B}"/>
                </a:ext>
              </a:extLst>
            </p:cNvPr>
            <p:cNvGrpSpPr/>
            <p:nvPr/>
          </p:nvGrpSpPr>
          <p:grpSpPr>
            <a:xfrm>
              <a:off x="6621437" y="3568209"/>
              <a:ext cx="1065869" cy="1774171"/>
              <a:chOff x="6121742" y="3555192"/>
              <a:chExt cx="1065869" cy="1774171"/>
            </a:xfrm>
          </p:grpSpPr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0BC71D6E-38AA-4E93-B867-2CBC8667C49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588224" y="4249363"/>
                <a:ext cx="0" cy="108000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726BB4BB-6B7E-41E1-B3F0-DFB8B6C2AB18}"/>
                      </a:ext>
                    </a:extLst>
                  </p:cNvPr>
                  <p:cNvSpPr/>
                  <p:nvPr/>
                </p:nvSpPr>
                <p:spPr>
                  <a:xfrm>
                    <a:off x="6121742" y="3555192"/>
                    <a:ext cx="1065869" cy="7386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5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𝑁</m:t>
                          </m:r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=?</m:t>
                          </m:r>
                        </m:oMath>
                      </m:oMathPara>
                    </a14:m>
                    <a:endParaRPr kumimoji="1" lang="en-US" altLang="zh-CN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  <a:sym typeface="Wingdings 2" pitchFamily="2" charset="2"/>
                    </a:endParaRPr>
                  </a:p>
                </p:txBody>
              </p:sp>
            </mc:Choice>
            <mc:Fallback xmlns="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726BB4BB-6B7E-41E1-B3F0-DFB8B6C2AB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1742" y="3555192"/>
                    <a:ext cx="1065869" cy="73866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75DC80D0-998C-44B1-9E6C-D566DFE9A53F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7437115" y="5000834"/>
              <a:ext cx="0" cy="720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9F6A1E79-1218-4815-92BB-9503998E2615}"/>
                    </a:ext>
                  </a:extLst>
                </p:cNvPr>
                <p:cNvSpPr/>
                <p:nvPr/>
              </p:nvSpPr>
              <p:spPr>
                <a:xfrm>
                  <a:off x="7638100" y="5129003"/>
                  <a:ext cx="482120" cy="738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5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𝑓</m:t>
                        </m:r>
                      </m:oMath>
                    </m:oMathPara>
                  </a14:m>
                  <a:endParaRPr kumimoji="1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9F6A1E79-1218-4815-92BB-9503998E26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8100" y="5129003"/>
                  <a:ext cx="482120" cy="738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8EEE381-9858-4646-8D2F-5B8C237562D5}"/>
                </a:ext>
              </a:extLst>
            </p:cNvPr>
            <p:cNvGrpSpPr/>
            <p:nvPr/>
          </p:nvGrpSpPr>
          <p:grpSpPr>
            <a:xfrm>
              <a:off x="6151815" y="3646322"/>
              <a:ext cx="2736304" cy="2340943"/>
              <a:chOff x="5652120" y="3633305"/>
              <a:chExt cx="2736304" cy="2340943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FA6BC7DE-877C-45A2-B4BA-657987956999}"/>
                  </a:ext>
                </a:extLst>
              </p:cNvPr>
              <p:cNvCxnSpPr/>
              <p:nvPr/>
            </p:nvCxnSpPr>
            <p:spPr bwMode="auto">
              <a:xfrm>
                <a:off x="5652120" y="5445224"/>
                <a:ext cx="2736304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5" name="弧形 14">
                <a:extLst>
                  <a:ext uri="{FF2B5EF4-FFF2-40B4-BE49-F238E27FC236}">
                    <a16:creationId xmlns:a16="http://schemas.microsoft.com/office/drawing/2014/main" id="{1EA907C1-3000-4590-8775-119A8B48D90F}"/>
                  </a:ext>
                </a:extLst>
              </p:cNvPr>
              <p:cNvSpPr/>
              <p:nvPr/>
            </p:nvSpPr>
            <p:spPr bwMode="auto">
              <a:xfrm>
                <a:off x="5960275" y="4894248"/>
                <a:ext cx="1080000" cy="1080000"/>
              </a:xfrm>
              <a:prstGeom prst="arc">
                <a:avLst>
                  <a:gd name="adj1" fmla="val 16709384"/>
                  <a:gd name="adj2" fmla="val 18675028"/>
                </a:avLst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矩形 15">
                    <a:extLst>
                      <a:ext uri="{FF2B5EF4-FFF2-40B4-BE49-F238E27FC236}">
                        <a16:creationId xmlns:a16="http://schemas.microsoft.com/office/drawing/2014/main" id="{359535DA-A500-40AA-914C-101EFC9393DA}"/>
                      </a:ext>
                    </a:extLst>
                  </p:cNvPr>
                  <p:cNvSpPr/>
                  <p:nvPr/>
                </p:nvSpPr>
                <p:spPr>
                  <a:xfrm>
                    <a:off x="6530573" y="4250687"/>
                    <a:ext cx="530145" cy="83099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5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𝜃</m:t>
                          </m:r>
                        </m:oMath>
                      </m:oMathPara>
                    </a14:m>
                    <a:endParaRPr kumimoji="1" lang="en-US" altLang="zh-CN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  <a:sym typeface="Wingdings 2" pitchFamily="2" charset="2"/>
                    </a:endParaRPr>
                  </a:p>
                </p:txBody>
              </p:sp>
            </mc:Choice>
            <mc:Fallback xmlns="">
              <p:sp>
                <p:nvSpPr>
                  <p:cNvPr id="16" name="矩形 15">
                    <a:extLst>
                      <a:ext uri="{FF2B5EF4-FFF2-40B4-BE49-F238E27FC236}">
                        <a16:creationId xmlns:a16="http://schemas.microsoft.com/office/drawing/2014/main" id="{359535DA-A500-40AA-914C-101EFC9393D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0573" y="4250687"/>
                    <a:ext cx="530145" cy="83099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92915707-C356-468A-A3B7-A327F5F1A977}"/>
                  </a:ext>
                </a:extLst>
              </p:cNvPr>
              <p:cNvGrpSpPr/>
              <p:nvPr/>
            </p:nvGrpSpPr>
            <p:grpSpPr>
              <a:xfrm rot="4745786">
                <a:off x="6463385" y="4141506"/>
                <a:ext cx="1113771" cy="1272979"/>
                <a:chOff x="3462097" y="2203463"/>
                <a:chExt cx="1113771" cy="1272979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61E7BBF3-DE7E-44D9-B6FE-667461848990}"/>
                    </a:ext>
                  </a:extLst>
                </p:cNvPr>
                <p:cNvSpPr/>
                <p:nvPr/>
              </p:nvSpPr>
              <p:spPr bwMode="auto">
                <a:xfrm rot="19221173">
                  <a:off x="3462097" y="2203463"/>
                  <a:ext cx="197839" cy="1980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3714597F-2AA4-46F4-8356-2C72775DC3B6}"/>
                    </a:ext>
                  </a:extLst>
                </p:cNvPr>
                <p:cNvCxnSpPr>
                  <a:cxnSpLocks/>
                  <a:endCxn id="20" idx="4"/>
                </p:cNvCxnSpPr>
                <p:nvPr/>
              </p:nvCxnSpPr>
              <p:spPr bwMode="auto">
                <a:xfrm flipH="1" flipV="1">
                  <a:off x="3624185" y="2378692"/>
                  <a:ext cx="852764" cy="99875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18FA99CA-6098-4ED6-8C89-15238B52204F}"/>
                    </a:ext>
                  </a:extLst>
                </p:cNvPr>
                <p:cNvSpPr/>
                <p:nvPr/>
              </p:nvSpPr>
              <p:spPr bwMode="auto">
                <a:xfrm rot="19221173">
                  <a:off x="4378029" y="3278442"/>
                  <a:ext cx="197839" cy="1980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41654669-1282-4F02-89C0-75EFC33FD0F1}"/>
                      </a:ext>
                    </a:extLst>
                  </p:cNvPr>
                  <p:cNvSpPr/>
                  <p:nvPr/>
                </p:nvSpPr>
                <p:spPr>
                  <a:xfrm>
                    <a:off x="6117230" y="5172115"/>
                    <a:ext cx="460190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5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𝐴</m:t>
                          </m:r>
                        </m:oMath>
                      </m:oMathPara>
                    </a14:m>
                    <a:endParaRPr kumimoji="1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  <a:sym typeface="Wingdings 2" pitchFamily="2" charset="2"/>
                    </a:endParaRPr>
                  </a:p>
                </p:txBody>
              </p:sp>
            </mc:Choice>
            <mc:Fallback xmlns="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41654669-1282-4F02-89C0-75EFC33FD0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7230" y="5172115"/>
                    <a:ext cx="460190" cy="64633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8F032C1A-A9C7-4360-8885-B6BE4CAED41A}"/>
                      </a:ext>
                    </a:extLst>
                  </p:cNvPr>
                  <p:cNvSpPr/>
                  <p:nvPr/>
                </p:nvSpPr>
                <p:spPr>
                  <a:xfrm>
                    <a:off x="7499318" y="3633305"/>
                    <a:ext cx="471859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50000"/>
                      </a:lnSpc>
                      <a:spcBef>
                        <a:spcPct val="5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𝐵</m:t>
                          </m:r>
                        </m:oMath>
                      </m:oMathPara>
                    </a14:m>
                    <a:endParaRPr kumimoji="1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  <a:sym typeface="Wingdings 2" pitchFamily="2" charset="2"/>
                    </a:endParaRPr>
                  </a:p>
                </p:txBody>
              </p:sp>
            </mc:Choice>
            <mc:Fallback xmlns=""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8F032C1A-A9C7-4360-8885-B6BE4CAED4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9318" y="3633305"/>
                    <a:ext cx="471859" cy="64633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6000B885-6791-4363-B1E6-778D35F3F22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65626" y="4239645"/>
              <a:ext cx="552951" cy="47857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23D2244A-C12B-4D37-973C-C504D0D9A0A8}"/>
                    </a:ext>
                  </a:extLst>
                </p:cNvPr>
                <p:cNvSpPr/>
                <p:nvPr/>
              </p:nvSpPr>
              <p:spPr>
                <a:xfrm>
                  <a:off x="8473938" y="4267965"/>
                  <a:ext cx="56791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5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23D2244A-C12B-4D37-973C-C504D0D9A0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3938" y="4267965"/>
                  <a:ext cx="567911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弧形 24">
              <a:extLst>
                <a:ext uri="{FF2B5EF4-FFF2-40B4-BE49-F238E27FC236}">
                  <a16:creationId xmlns:a16="http://schemas.microsoft.com/office/drawing/2014/main" id="{1FF431D5-6810-4AFB-9854-8DE698EBFDB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493019" y="3782148"/>
              <a:ext cx="864000" cy="864000"/>
            </a:xfrm>
            <a:prstGeom prst="arc">
              <a:avLst>
                <a:gd name="adj1" fmla="val 16306851"/>
                <a:gd name="adj2" fmla="val 18743287"/>
              </a:avLst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128042F-06BD-44FC-9427-F899C37270BB}"/>
                </a:ext>
              </a:extLst>
            </p:cNvPr>
            <p:cNvCxnSpPr/>
            <p:nvPr/>
          </p:nvCxnSpPr>
          <p:spPr bwMode="auto">
            <a:xfrm flipV="1">
              <a:off x="8008804" y="4239645"/>
              <a:ext cx="77909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FE90862C-1E9B-44BD-A406-544A12BFBA5E}"/>
                    </a:ext>
                  </a:extLst>
                </p:cNvPr>
                <p:cNvSpPr/>
                <p:nvPr/>
              </p:nvSpPr>
              <p:spPr>
                <a:xfrm>
                  <a:off x="8270654" y="4021558"/>
                  <a:ext cx="443775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5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𝜃</m:t>
                        </m:r>
                      </m:oMath>
                    </m:oMathPara>
                  </a14:m>
                  <a:endPara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endParaRPr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FE90862C-1E9B-44BD-A406-544A12BFBA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0654" y="4021558"/>
                  <a:ext cx="44377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4AF28AC-F6A6-4573-9F31-8DE065B2E7A8}"/>
                  </a:ext>
                </a:extLst>
              </p:cNvPr>
              <p:cNvSpPr/>
              <p:nvPr/>
            </p:nvSpPr>
            <p:spPr>
              <a:xfrm>
                <a:off x="179512" y="136047"/>
                <a:ext cx="5832648" cy="49036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𝑁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𝑚𝑔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1−2</m:t>
                          </m:r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𝛼</m:t>
                              </m:r>
                            </m:e>
                          </m:func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𝜃</m:t>
                              </m:r>
                            </m:e>
                          </m:func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+3</m:t>
                          </m:r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𝑓</m:t>
                      </m:r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𝑚𝑔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−2</m:t>
                          </m:r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𝑓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的方向在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arccos</m:t>
                        </m:r>
                      </m:fName>
                      <m:e>
                        <m:f>
                          <m:fPr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num>
                          <m:den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3</m:t>
                            </m:r>
                          </m:den>
                        </m:f>
                      </m:e>
                    </m:fun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处变号，符合预期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若在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  <m:r>
                      <a:rPr kumimoji="1" lang="zh-CN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角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刚好滑动，则有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𝜇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𝑁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3</m:t>
                              </m:r>
                              <m:func>
                                <m:func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−2</m:t>
                              </m:r>
                              <m:func>
                                <m:func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(1−2</m:t>
                          </m:r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𝛼</m:t>
                              </m:r>
                            </m:e>
                          </m:func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𝜃</m:t>
                              </m:r>
                            </m:e>
                          </m:func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+3</m:t>
                          </m:r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𝜃</m:t>
                              </m:r>
                            </m:e>
                          </m:func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4AF28AC-F6A6-4573-9F31-8DE065B2E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36047"/>
                <a:ext cx="5832648" cy="4903650"/>
              </a:xfrm>
              <a:prstGeom prst="rect">
                <a:avLst/>
              </a:prstGeom>
              <a:blipFill>
                <a:blip r:embed="rId11"/>
                <a:stretch>
                  <a:fillRect l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D3E2460-0F54-4532-979F-CE1261098CCD}"/>
                  </a:ext>
                </a:extLst>
              </p:cNvPr>
              <p:cNvSpPr/>
              <p:nvPr/>
            </p:nvSpPr>
            <p:spPr>
              <a:xfrm>
                <a:off x="6200907" y="106325"/>
                <a:ext cx="2964476" cy="11875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𝑔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,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2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=2</m:t>
                      </m:r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𝑔</m:t>
                      </m:r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(1−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)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D3E2460-0F54-4532-979F-CE1261098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907" y="106325"/>
                <a:ext cx="2964476" cy="11875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4303E736-DF32-4D47-85C7-4229BF052BFA}"/>
              </a:ext>
            </a:extLst>
          </p:cNvPr>
          <p:cNvGrpSpPr/>
          <p:nvPr/>
        </p:nvGrpSpPr>
        <p:grpSpPr>
          <a:xfrm>
            <a:off x="3982311" y="2115075"/>
            <a:ext cx="2088232" cy="2088000"/>
            <a:chOff x="6438811" y="2040094"/>
            <a:chExt cx="2088232" cy="2088000"/>
          </a:xfrm>
        </p:grpSpPr>
        <p:sp>
          <p:nvSpPr>
            <p:cNvPr id="29" name="弦形 28">
              <a:extLst>
                <a:ext uri="{FF2B5EF4-FFF2-40B4-BE49-F238E27FC236}">
                  <a16:creationId xmlns:a16="http://schemas.microsoft.com/office/drawing/2014/main" id="{5A56458B-D799-40DA-822F-A939E7A66F4C}"/>
                </a:ext>
              </a:extLst>
            </p:cNvPr>
            <p:cNvSpPr/>
            <p:nvPr/>
          </p:nvSpPr>
          <p:spPr bwMode="auto">
            <a:xfrm>
              <a:off x="6438811" y="2040094"/>
              <a:ext cx="2088232" cy="2088000"/>
            </a:xfrm>
            <a:prstGeom prst="chord">
              <a:avLst>
                <a:gd name="adj1" fmla="val 10679555"/>
                <a:gd name="adj2" fmla="val 19152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CEFF7931-ABED-43FA-9B4A-4F4F27F77ADA}"/>
                </a:ext>
              </a:extLst>
            </p:cNvPr>
            <p:cNvSpPr/>
            <p:nvPr/>
          </p:nvSpPr>
          <p:spPr bwMode="auto">
            <a:xfrm rot="2366959">
              <a:off x="8173400" y="2152483"/>
              <a:ext cx="197839" cy="1980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97769448-D7E5-42B9-A617-1FA8EA7A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34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08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65A79CEC-61BB-493F-90C3-7F65FABD8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100" y="1317956"/>
            <a:ext cx="4987711" cy="3250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0050524-2754-4038-9300-4404949E4040}"/>
                  </a:ext>
                </a:extLst>
              </p:cNvPr>
              <p:cNvSpPr/>
              <p:nvPr/>
            </p:nvSpPr>
            <p:spPr>
              <a:xfrm>
                <a:off x="251520" y="260648"/>
                <a:ext cx="9073008" cy="7777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若在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  <m:r>
                      <a:rPr kumimoji="1" lang="zh-CN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角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刚好滑动，则滑动摩擦系数为则 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𝜇</m:t>
                    </m:r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3</m:t>
                            </m:r>
                            <m:func>
                              <m:funcPr>
                                <m:ctrlPr>
                                  <a:rPr kumimoji="1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sz="2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kumimoji="1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−2</m:t>
                            </m:r>
                            <m:func>
                              <m:funcPr>
                                <m:ctrlPr>
                                  <a:rPr kumimoji="1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sz="2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kumimoji="1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𝛼</m:t>
                                </m:r>
                              </m:e>
                            </m:func>
                          </m:e>
                        </m:d>
                        <m:func>
                          <m:funcPr>
                            <m:ctrlP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sin</m:t>
                            </m:r>
                          </m:fName>
                          <m:e>
                            <m: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(1−2</m:t>
                        </m:r>
                        <m:func>
                          <m:funcPr>
                            <m:ctrlP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cos</m:t>
                            </m:r>
                          </m:fName>
                          <m:e>
                            <m: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𝛼</m:t>
                            </m:r>
                          </m:e>
                        </m:func>
                        <m:func>
                          <m:funcPr>
                            <m:ctrlP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cos</m:t>
                            </m:r>
                          </m:fName>
                          <m:e>
                            <m: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𝜃</m:t>
                            </m:r>
                          </m:e>
                        </m:func>
                        <m: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+3</m:t>
                        </m:r>
                        <m:func>
                          <m:funcPr>
                            <m:ctrlP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kumimoji="1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2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kumimoji="1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𝜃</m:t>
                            </m:r>
                          </m:e>
                        </m:func>
                        <m: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)</m:t>
                        </m:r>
                      </m:den>
                    </m:f>
                  </m:oMath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0050524-2754-4038-9300-4404949E4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60648"/>
                <a:ext cx="9073008" cy="777713"/>
              </a:xfrm>
              <a:prstGeom prst="rect">
                <a:avLst/>
              </a:prstGeom>
              <a:blipFill>
                <a:blip r:embed="rId3"/>
                <a:stretch>
                  <a:fillRect l="-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57027D3-8D14-4A53-AFF5-6DDD95D296D6}"/>
                  </a:ext>
                </a:extLst>
              </p:cNvPr>
              <p:cNvSpPr/>
              <p:nvPr/>
            </p:nvSpPr>
            <p:spPr>
              <a:xfrm>
                <a:off x="2267744" y="4568281"/>
                <a:ext cx="5616624" cy="17182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𝐴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若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𝜇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很小，在很小的角度即</a:t>
                </a:r>
                <a:r>
                  <a:rPr lang="zh-CN" altLang="en-US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向左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滑动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𝐵</m:t>
                    </m:r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若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𝜇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很大，在很大的角度才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向右滑动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𝐶</m:t>
                    </m:r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若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𝜇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大于一定值，则系统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永不滑动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57027D3-8D14-4A53-AFF5-6DDD95D29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4568281"/>
                <a:ext cx="5616624" cy="1718227"/>
              </a:xfrm>
              <a:prstGeom prst="rect">
                <a:avLst/>
              </a:prstGeom>
              <a:blipFill>
                <a:blip r:embed="rId4"/>
                <a:stretch>
                  <a:fillRect l="-217" b="-6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E198E2A3-E9BB-4CFC-8347-6E31D2F325A4}"/>
              </a:ext>
            </a:extLst>
          </p:cNvPr>
          <p:cNvGrpSpPr/>
          <p:nvPr/>
        </p:nvGrpSpPr>
        <p:grpSpPr>
          <a:xfrm>
            <a:off x="2411760" y="1684582"/>
            <a:ext cx="4680520" cy="648000"/>
            <a:chOff x="4211960" y="1635386"/>
            <a:chExt cx="4680520" cy="64800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BD3095C-0507-488F-984F-788D4721FD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1960" y="2132856"/>
              <a:ext cx="46805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863564A-5BCE-4B78-AC73-1C19F96EAB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48064" y="1635386"/>
              <a:ext cx="0" cy="648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33045E1A-F933-4481-BAAB-3E239108C015}"/>
                    </a:ext>
                  </a:extLst>
                </p:cNvPr>
                <p:cNvSpPr/>
                <p:nvPr/>
              </p:nvSpPr>
              <p:spPr>
                <a:xfrm>
                  <a:off x="8240133" y="1731654"/>
                  <a:ext cx="46019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𝐴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33045E1A-F933-4481-BAAB-3E239108C0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0133" y="1731654"/>
                  <a:ext cx="46019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AE42514-8DF7-4D78-A145-27D930E31500}"/>
              </a:ext>
            </a:extLst>
          </p:cNvPr>
          <p:cNvGrpSpPr/>
          <p:nvPr/>
        </p:nvGrpSpPr>
        <p:grpSpPr>
          <a:xfrm>
            <a:off x="2411760" y="2332582"/>
            <a:ext cx="4756396" cy="1035732"/>
            <a:chOff x="4211960" y="2283386"/>
            <a:chExt cx="4756396" cy="1035732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6E95DDD-F399-4D72-9BFB-85E2E19962B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1960" y="2996952"/>
              <a:ext cx="475639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6DDADB3E-7ACE-4CC0-92A8-F6DA9016C8A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812360" y="2283386"/>
              <a:ext cx="0" cy="10357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05F8A234-58FD-491E-9ED9-AF15CEC40A60}"/>
                    </a:ext>
                  </a:extLst>
                </p:cNvPr>
                <p:cNvSpPr/>
                <p:nvPr/>
              </p:nvSpPr>
              <p:spPr>
                <a:xfrm>
                  <a:off x="8240133" y="2561616"/>
                  <a:ext cx="47185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𝐵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05F8A234-58FD-491E-9ED9-AF15CEC40A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0133" y="2561616"/>
                  <a:ext cx="471859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4FC845-A2F8-4E5C-96B0-2FD7CC1BF9A0}"/>
              </a:ext>
            </a:extLst>
          </p:cNvPr>
          <p:cNvGrpSpPr/>
          <p:nvPr/>
        </p:nvGrpSpPr>
        <p:grpSpPr>
          <a:xfrm>
            <a:off x="2411760" y="3736611"/>
            <a:ext cx="4756396" cy="461665"/>
            <a:chOff x="4211960" y="3687415"/>
            <a:chExt cx="4756396" cy="4616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198E187A-BEE0-4B46-A88C-1C3167A745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1960" y="4149080"/>
              <a:ext cx="475639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11755E4-01B8-4A59-928E-AA14BF5254CD}"/>
                    </a:ext>
                  </a:extLst>
                </p:cNvPr>
                <p:cNvSpPr/>
                <p:nvPr/>
              </p:nvSpPr>
              <p:spPr>
                <a:xfrm>
                  <a:off x="8235562" y="3687415"/>
                  <a:ext cx="47185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𝐶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11755E4-01B8-4A59-928E-AA14BF5254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562" y="3687415"/>
                  <a:ext cx="47185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3E18B21-C508-41C1-8776-1C9BC7B68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434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B6D87F3-79F7-4AED-8158-D49F041DC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916832"/>
            <a:ext cx="4000500" cy="346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90BB7A6-230F-4539-BF53-1399A3014CF1}"/>
                  </a:ext>
                </a:extLst>
              </p:cNvPr>
              <p:cNvSpPr txBox="1"/>
              <p:nvPr/>
            </p:nvSpPr>
            <p:spPr>
              <a:xfrm>
                <a:off x="1911854" y="1773291"/>
                <a:ext cx="13279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𝝁</m:t>
                      </m:r>
                      <m:r>
                        <a:rPr kumimoji="1" lang="en-US" altLang="zh-CN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1" lang="en-US" altLang="zh-CN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1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90BB7A6-230F-4539-BF53-1399A3014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854" y="1773291"/>
                <a:ext cx="132799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6AE346C8-58A8-4A2E-AF0B-9E3E790E3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83482"/>
            <a:ext cx="4000500" cy="3600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AACF997-BCD6-4AB5-9006-A09428AAC038}"/>
                  </a:ext>
                </a:extLst>
              </p:cNvPr>
              <p:cNvSpPr txBox="1"/>
              <p:nvPr/>
            </p:nvSpPr>
            <p:spPr>
              <a:xfrm>
                <a:off x="5940152" y="1773291"/>
                <a:ext cx="17266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𝝁</m:t>
                      </m:r>
                      <m:r>
                        <a:rPr kumimoji="1" lang="en-US" altLang="zh-CN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1" lang="en-US" altLang="zh-CN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1" lang="en-US" altLang="zh-CN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1" lang="en-US" altLang="zh-CN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𝟐</m:t>
                      </m:r>
                    </m:oMath>
                  </m:oMathPara>
                </a14:m>
                <a:endParaRPr kumimoji="1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AACF997-BCD6-4AB5-9006-A09428AAC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773291"/>
                <a:ext cx="172662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406F821-99D0-40F5-AA3F-9FBA3699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88513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16D4BA4-F115-461C-80E5-9429C6B95A2A}"/>
              </a:ext>
            </a:extLst>
          </p:cNvPr>
          <p:cNvSpPr/>
          <p:nvPr/>
        </p:nvSpPr>
        <p:spPr bwMode="auto">
          <a:xfrm>
            <a:off x="5724128" y="260648"/>
            <a:ext cx="3240360" cy="23042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F9CA2DD-0F22-4E90-941F-CD535497DBDE}"/>
                  </a:ext>
                </a:extLst>
              </p:cNvPr>
              <p:cNvSpPr/>
              <p:nvPr/>
            </p:nvSpPr>
            <p:spPr>
              <a:xfrm>
                <a:off x="251520" y="260648"/>
                <a:ext cx="5328592" cy="619009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拓展：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457200" marR="0" lvl="0" indent="-45720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若初始时刻系统竖直，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给上质点水平冲量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，地面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光滑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，求两质点在撞到地面之前的运动方程。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457200" marR="0" lvl="0" indent="-45720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若地面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不光滑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，同样条件下求解运动方程。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457200" marR="0" lvl="0" indent="-45720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若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质点与地面为弹性碰撞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，垂直于地面方向动量反向，平行于地面方向动量不变，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模拟该系统运动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457200" marR="0" lvl="0" indent="-45720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若质点与地面为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非弹性碰撞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，恢复系数为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𝑒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，模拟该系统运动。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F9CA2DD-0F22-4E90-941F-CD535497D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60648"/>
                <a:ext cx="5328592" cy="6190092"/>
              </a:xfrm>
              <a:prstGeom prst="rect">
                <a:avLst/>
              </a:prstGeom>
              <a:blipFill>
                <a:blip r:embed="rId2"/>
                <a:stretch>
                  <a:fillRect l="-1716" b="-1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AF1394C4-E27F-42DA-9834-F3F0A897B601}"/>
              </a:ext>
            </a:extLst>
          </p:cNvPr>
          <p:cNvGrpSpPr/>
          <p:nvPr/>
        </p:nvGrpSpPr>
        <p:grpSpPr>
          <a:xfrm>
            <a:off x="5508104" y="692696"/>
            <a:ext cx="952991" cy="1634490"/>
            <a:chOff x="6015340" y="650913"/>
            <a:chExt cx="952991" cy="163449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A7C6DC25-AC00-4862-A2B4-DD2AE5423683}"/>
                </a:ext>
              </a:extLst>
            </p:cNvPr>
            <p:cNvCxnSpPr>
              <a:cxnSpLocks/>
            </p:cNvCxnSpPr>
            <p:nvPr/>
          </p:nvCxnSpPr>
          <p:spPr bwMode="auto">
            <a:xfrm rot="19029348" flipV="1">
              <a:off x="6015340" y="966909"/>
              <a:ext cx="952991" cy="103340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392B8EF-9A0A-400F-957A-881ED45A6B12}"/>
                </a:ext>
              </a:extLst>
            </p:cNvPr>
            <p:cNvGrpSpPr/>
            <p:nvPr/>
          </p:nvGrpSpPr>
          <p:grpSpPr>
            <a:xfrm>
              <a:off x="6392837" y="650913"/>
              <a:ext cx="198001" cy="1634490"/>
              <a:chOff x="6392837" y="650913"/>
              <a:chExt cx="198001" cy="1634490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FCF75959-A0A4-46A0-981E-70B513232315}"/>
                  </a:ext>
                </a:extLst>
              </p:cNvPr>
              <p:cNvSpPr/>
              <p:nvPr/>
            </p:nvSpPr>
            <p:spPr bwMode="auto">
              <a:xfrm rot="16650521">
                <a:off x="6392917" y="650833"/>
                <a:ext cx="197839" cy="19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37BF0045-BF4B-408D-BFDC-C747BFF7DD42}"/>
                  </a:ext>
                </a:extLst>
              </p:cNvPr>
              <p:cNvSpPr/>
              <p:nvPr/>
            </p:nvSpPr>
            <p:spPr bwMode="auto">
              <a:xfrm rot="16650521">
                <a:off x="6392918" y="2087484"/>
                <a:ext cx="197839" cy="1980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4DCA793-4414-4048-8E15-206F3D6A1F01}"/>
              </a:ext>
            </a:extLst>
          </p:cNvPr>
          <p:cNvCxnSpPr>
            <a:cxnSpLocks/>
          </p:cNvCxnSpPr>
          <p:nvPr/>
        </p:nvCxnSpPr>
        <p:spPr bwMode="auto">
          <a:xfrm>
            <a:off x="5984599" y="775359"/>
            <a:ext cx="110768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9F5B22E-94E2-4900-A73C-77432A7E22F6}"/>
                  </a:ext>
                </a:extLst>
              </p:cNvPr>
              <p:cNvSpPr txBox="1"/>
              <p:nvPr/>
            </p:nvSpPr>
            <p:spPr>
              <a:xfrm>
                <a:off x="7092280" y="440960"/>
                <a:ext cx="4557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𝐼</m:t>
                      </m:r>
                    </m:oMath>
                  </m:oMathPara>
                </a14:m>
                <a:endParaRPr kumimoji="1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9F5B22E-94E2-4900-A73C-77432A7E2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440960"/>
                <a:ext cx="45576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35674B0-D244-4CD6-8514-94433DF24E38}"/>
              </a:ext>
            </a:extLst>
          </p:cNvPr>
          <p:cNvCxnSpPr/>
          <p:nvPr/>
        </p:nvCxnSpPr>
        <p:spPr bwMode="auto">
          <a:xfrm>
            <a:off x="5796136" y="2339276"/>
            <a:ext cx="31683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33D5D5-1448-4E93-9189-A8A7735F4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37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3129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19">
                <a:extLst>
                  <a:ext uri="{FF2B5EF4-FFF2-40B4-BE49-F238E27FC236}">
                    <a16:creationId xmlns:a16="http://schemas.microsoft.com/office/drawing/2014/main" id="{1805EBEF-1CDF-5143-B88A-B102E1E61F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689036"/>
                <a:ext cx="9036496" cy="57795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dirty="0">
                    <a:ea typeface="黑体" panose="02010609060101010101" pitchFamily="49" charset="-122"/>
                  </a:rPr>
                  <a:t>1</a:t>
                </a:r>
                <a:r>
                  <a:rPr lang="zh-CN" altLang="en-US" dirty="0">
                    <a:ea typeface="黑体" panose="02010609060101010101" pitchFamily="49" charset="-122"/>
                  </a:rPr>
                  <a:t>）</a:t>
                </a:r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微分形式</a:t>
                </a:r>
                <a:r>
                  <a:rPr lang="zh-CN" altLang="en-US" dirty="0">
                    <a:ea typeface="黑体" panose="02010609060101010101" pitchFamily="49" charset="-122"/>
                  </a:rPr>
                  <a:t>：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d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</m:d>
                      </m:sup>
                    </m:sSup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i="1" dirty="0"/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zh-CN" dirty="0">
                    <a:ea typeface="黑体" panose="02010609060101010101" pitchFamily="49" charset="-122"/>
                  </a:rPr>
                  <a:t>2</a:t>
                </a:r>
                <a:r>
                  <a:rPr lang="zh-CN" altLang="en-US" dirty="0">
                    <a:ea typeface="黑体" panose="02010609060101010101" pitchFamily="49" charset="-122"/>
                  </a:rPr>
                  <a:t>）</a:t>
                </a:r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平动加速系中的形式：</a:t>
                </a:r>
                <a:endParaRPr lang="en-US" altLang="zh-CN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dirty="0">
                    <a:ea typeface="黑体" panose="02010609060101010101" pitchFamily="49" charset="-122"/>
                  </a:rPr>
                  <a:t>牛顿定律在</a:t>
                </a:r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平动加速系</a:t>
                </a:r>
                <a:r>
                  <a:rPr lang="zh-CN" altLang="en-US" dirty="0">
                    <a:ea typeface="黑体" panose="02010609060101010101" pitchFamily="49" charset="-122"/>
                  </a:rPr>
                  <a:t>中成立，故质点组角动量定理也成立（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外力中包括惯性力</a:t>
                </a:r>
                <a:r>
                  <a:rPr lang="zh-CN" altLang="en-US" dirty="0">
                    <a:ea typeface="黑体" panose="02010609060101010101" pitchFamily="49" charset="-122"/>
                  </a:rPr>
                  <a:t>）</a:t>
                </a:r>
                <a:endParaRPr lang="en-US" altLang="zh-CN" dirty="0"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zh-CN" i="1" dirty="0">
                    <a:ea typeface="黑体" panose="02010609060101010101" pitchFamily="49" charset="-122"/>
                  </a:rPr>
                  <a:t>     </a:t>
                </a:r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惯性力力矩之和</a:t>
                </a:r>
                <a:r>
                  <a:rPr lang="zh-CN" altLang="en-US" dirty="0">
                    <a:ea typeface="黑体" panose="02010609060101010101" pitchFamily="49" charset="-122"/>
                  </a:rPr>
                  <a:t>为</a:t>
                </a:r>
                <a:endParaRPr lang="en-US" altLang="zh-CN" dirty="0"/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×(−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)</m:t>
                          </m:r>
                        </m:e>
                      </m:nary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000" b="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惯性力力矩之和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⟺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 作用于质心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的总惯性力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的力矩</a:t>
                </a:r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zh-CN" dirty="0">
                    <a:ea typeface="黑体" panose="02010609060101010101" pitchFamily="49" charset="-122"/>
                  </a:rPr>
                  <a:t>    </a:t>
                </a:r>
                <a:r>
                  <a:rPr lang="zh-CN" altLang="en-US" dirty="0">
                    <a:ea typeface="黑体" panose="02010609060101010101" pitchFamily="49" charset="-122"/>
                  </a:rPr>
                  <a:t>任意平动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加速系中的质点组角动量定理</a:t>
                </a:r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 smtClean="0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𝐽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𝑀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 smtClean="0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algn="ctr" eaLnBrk="1" hangingPunct="1">
                  <a:lnSpc>
                    <a:spcPct val="150000"/>
                  </a:lnSpc>
                </a:pPr>
                <a:r>
                  <a:rPr lang="zh-CN" altLang="en-US" dirty="0">
                    <a:ea typeface="黑体" panose="02010609060101010101" pitchFamily="49" charset="-122"/>
                  </a:rPr>
                  <a:t>力矩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dirty="0">
                    <a:ea typeface="黑体" panose="02010609060101010101" pitchFamily="49" charset="-122"/>
                  </a:rPr>
                  <a:t>普通外力力矩 </a:t>
                </a:r>
                <a:r>
                  <a:rPr lang="en-US" altLang="zh-CN" dirty="0">
                    <a:ea typeface="黑体" panose="02010609060101010101" pitchFamily="49" charset="-122"/>
                  </a:rPr>
                  <a:t>+ </a:t>
                </a:r>
                <a:r>
                  <a:rPr lang="zh-CN" altLang="en-US" dirty="0">
                    <a:ea typeface="黑体" panose="02010609060101010101" pitchFamily="49" charset="-122"/>
                  </a:rPr>
                  <a:t>作用于质心的惯性力力矩</a:t>
                </a:r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Text Box 19">
                <a:extLst>
                  <a:ext uri="{FF2B5EF4-FFF2-40B4-BE49-F238E27FC236}">
                    <a16:creationId xmlns:a16="http://schemas.microsoft.com/office/drawing/2014/main" id="{1805EBEF-1CDF-5143-B88A-B102E1E61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689036"/>
                <a:ext cx="9036496" cy="5779596"/>
              </a:xfrm>
              <a:prstGeom prst="rect">
                <a:avLst/>
              </a:prstGeom>
              <a:blipFill>
                <a:blip r:embed="rId2"/>
                <a:stretch>
                  <a:fillRect l="-1080" t="-422" r="-877" b="-1477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1635D41-C6EF-4F76-BB06-ACDEC8C36343}"/>
                  </a:ext>
                </a:extLst>
              </p:cNvPr>
              <p:cNvSpPr txBox="1"/>
              <p:nvPr/>
            </p:nvSpPr>
            <p:spPr>
              <a:xfrm>
                <a:off x="5796136" y="120291"/>
                <a:ext cx="1435275" cy="568745"/>
              </a:xfrm>
              <a:prstGeom prst="rect">
                <a:avLst/>
              </a:prstGeom>
              <a:solidFill>
                <a:srgbClr val="FFFF66"/>
              </a:solidFill>
              <a:ln w="381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eaLnBrk="1" hangingPunct="1">
                  <a:defRPr sz="1800">
                    <a:ea typeface="黑体" panose="02010609060101010101" pitchFamily="49" charset="-122"/>
                  </a:defRPr>
                </a:lvl1pPr>
                <a:lvl2pPr marL="742950" indent="-285750"/>
                <a:lvl3pPr marL="1143000" indent="-228600"/>
                <a:lvl4pPr marL="1600200" indent="-228600"/>
                <a:lvl5pPr marL="2057400" indent="-22860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</m:acc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1635D41-C6EF-4F76-BB06-ACDEC8C36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120291"/>
                <a:ext cx="1435275" cy="5687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F3D14E-8A3B-4C1E-B11D-1231193A31BB}"/>
                  </a:ext>
                </a:extLst>
              </p:cNvPr>
              <p:cNvSpPr/>
              <p:nvPr/>
            </p:nvSpPr>
            <p:spPr>
              <a:xfrm>
                <a:off x="6555349" y="2403290"/>
                <a:ext cx="1587038" cy="689804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bSup>
                        <m:sSubSup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AF3D14E-8A3B-4C1E-B11D-1231193A3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349" y="2403290"/>
                <a:ext cx="1587038" cy="689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8">
            <a:extLst>
              <a:ext uri="{FF2B5EF4-FFF2-40B4-BE49-F238E27FC236}">
                <a16:creationId xmlns:a16="http://schemas.microsoft.com/office/drawing/2014/main" id="{2EF8D2A0-D20B-43B0-B267-010A4011A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20291"/>
            <a:ext cx="1415772" cy="461665"/>
          </a:xfrm>
          <a:prstGeom prst="rect">
            <a:avLst/>
          </a:prstGeom>
          <a:solidFill>
            <a:srgbClr val="FFFF66"/>
          </a:solidFill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几点讨论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5DCFEA-1B1F-4AA2-AD42-7D85AFAD1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19">
                <a:extLst>
                  <a:ext uri="{FF2B5EF4-FFF2-40B4-BE49-F238E27FC236}">
                    <a16:creationId xmlns:a16="http://schemas.microsoft.com/office/drawing/2014/main" id="{1805EBEF-1CDF-5143-B88A-B102E1E61F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049" y="508152"/>
                <a:ext cx="9036496" cy="311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 smtClean="0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𝐽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𝑀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 smtClean="0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zh-CN" dirty="0">
                    <a:ea typeface="黑体" panose="02010609060101010101" pitchFamily="49" charset="-122"/>
                  </a:rPr>
                  <a:t>3</a:t>
                </a:r>
                <a:r>
                  <a:rPr lang="zh-CN" altLang="en-US" dirty="0">
                    <a:ea typeface="黑体" panose="02010609060101010101" pitchFamily="49" charset="-122"/>
                  </a:rPr>
                  <a:t>）</a:t>
                </a:r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质心系：以质心为原点建立的平动（加速）参考系</a:t>
                </a:r>
                <a:endParaRPr lang="en-US" altLang="zh-CN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      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质心固定在原点，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，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质心系中的角动量定理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为</a:t>
                </a:r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𝐽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US" altLang="zh-CN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𝑀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     </a:t>
                </a:r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质心系中，角动量仅与外力力矩有关，与惯性力力矩无关。</a:t>
                </a:r>
                <a:endParaRPr lang="en-US" altLang="zh-CN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Text Box 19">
                <a:extLst>
                  <a:ext uri="{FF2B5EF4-FFF2-40B4-BE49-F238E27FC236}">
                    <a16:creationId xmlns:a16="http://schemas.microsoft.com/office/drawing/2014/main" id="{1805EBEF-1CDF-5143-B88A-B102E1E61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49" y="508152"/>
                <a:ext cx="9036496" cy="3117200"/>
              </a:xfrm>
              <a:prstGeom prst="rect">
                <a:avLst/>
              </a:prstGeom>
              <a:blipFill>
                <a:blip r:embed="rId2"/>
                <a:stretch>
                  <a:fillRect l="-1011" b="-273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8">
            <a:extLst>
              <a:ext uri="{FF2B5EF4-FFF2-40B4-BE49-F238E27FC236}">
                <a16:creationId xmlns:a16="http://schemas.microsoft.com/office/drawing/2014/main" id="{2EF8D2A0-D20B-43B0-B267-010A4011A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318"/>
            <a:ext cx="1415772" cy="461665"/>
          </a:xfrm>
          <a:prstGeom prst="rect">
            <a:avLst/>
          </a:prstGeom>
          <a:solidFill>
            <a:srgbClr val="FFFF66"/>
          </a:solidFill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几点讨论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19A740-ED83-4E66-BAFA-133FA2A0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527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1" name="Rectangle 9">
            <a:extLst>
              <a:ext uri="{FF2B5EF4-FFF2-40B4-BE49-F238E27FC236}">
                <a16:creationId xmlns:a16="http://schemas.microsoft.com/office/drawing/2014/main" id="{F2AE689E-6D38-AA47-9ECF-6D2A4AD39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8" y="2338388"/>
            <a:ext cx="4024312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  <a:spcBef>
                <a:spcPct val="30000"/>
              </a:spcBef>
            </a:pPr>
            <a:r>
              <a:rPr kumimoji="0" lang="zh-CN" altLang="en-US">
                <a:ea typeface="黑体" panose="02010609060101010101" pitchFamily="49" charset="-122"/>
              </a:rPr>
              <a:t>解：对</a:t>
            </a:r>
            <a:r>
              <a:rPr kumimoji="0" lang="en-US" altLang="zh-CN">
                <a:ea typeface="黑体" panose="02010609060101010101" pitchFamily="49" charset="-122"/>
              </a:rPr>
              <a:t>O</a:t>
            </a:r>
            <a:r>
              <a:rPr kumimoji="0" lang="zh-CN" altLang="en-US">
                <a:ea typeface="黑体" panose="02010609060101010101" pitchFamily="49" charset="-122"/>
              </a:rPr>
              <a:t>轴，　　　　　       </a:t>
            </a:r>
          </a:p>
        </p:txBody>
      </p:sp>
      <p:graphicFrame>
        <p:nvGraphicFramePr>
          <p:cNvPr id="38923" name="Object 11">
            <a:extLst>
              <a:ext uri="{FF2B5EF4-FFF2-40B4-BE49-F238E27FC236}">
                <a16:creationId xmlns:a16="http://schemas.microsoft.com/office/drawing/2014/main" id="{5A928425-5595-EA49-94AE-5520598AE1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0875" y="3635375"/>
          <a:ext cx="319246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6" name="公式" r:id="rId3" imgW="16675100" imgH="2489200" progId="Equation.3">
                  <p:embed/>
                </p:oleObj>
              </mc:Choice>
              <mc:Fallback>
                <p:oleObj name="公式" r:id="rId3" imgW="16675100" imgH="2489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875" y="3635375"/>
                        <a:ext cx="3192463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4" name="Object 12">
            <a:extLst>
              <a:ext uri="{FF2B5EF4-FFF2-40B4-BE49-F238E27FC236}">
                <a16:creationId xmlns:a16="http://schemas.microsoft.com/office/drawing/2014/main" id="{00619402-A8A9-CC46-8658-2362DF1B47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4321175"/>
          <a:ext cx="12192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7" name="公式" r:id="rId5" imgW="5118100" imgH="3949700" progId="Equation.3">
                  <p:embed/>
                </p:oleObj>
              </mc:Choice>
              <mc:Fallback>
                <p:oleObj name="公式" r:id="rId5" imgW="5118100" imgH="39497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321175"/>
                        <a:ext cx="1219200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925" name="Group 13">
            <a:extLst>
              <a:ext uri="{FF2B5EF4-FFF2-40B4-BE49-F238E27FC236}">
                <a16:creationId xmlns:a16="http://schemas.microsoft.com/office/drawing/2014/main" id="{F4CAC271-8341-2C4F-9A46-3CD0313E9C12}"/>
              </a:ext>
            </a:extLst>
          </p:cNvPr>
          <p:cNvGrpSpPr>
            <a:grpSpLocks/>
          </p:cNvGrpSpPr>
          <p:nvPr/>
        </p:nvGrpSpPr>
        <p:grpSpPr bwMode="auto">
          <a:xfrm>
            <a:off x="392570" y="4924425"/>
            <a:ext cx="4945063" cy="1228725"/>
            <a:chOff x="240" y="2365"/>
            <a:chExt cx="3115" cy="774"/>
          </a:xfrm>
        </p:grpSpPr>
        <p:sp>
          <p:nvSpPr>
            <p:cNvPr id="11274" name="Text Box 14">
              <a:extLst>
                <a:ext uri="{FF2B5EF4-FFF2-40B4-BE49-F238E27FC236}">
                  <a16:creationId xmlns:a16="http://schemas.microsoft.com/office/drawing/2014/main" id="{3EF2D526-C9EE-F44D-A97D-A4BE576430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2365"/>
              <a:ext cx="3115" cy="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60000"/>
                </a:lnSpc>
              </a:pPr>
              <a:r>
                <a:rPr kumimoji="0" lang="zh-CN" altLang="en-US" dirty="0">
                  <a:ea typeface="黑体" panose="02010609060101010101" pitchFamily="49" charset="-122"/>
                </a:rPr>
                <a:t>猴</a:t>
              </a:r>
              <a:r>
                <a:rPr kumimoji="0" lang="en-US" altLang="zh-CN" i="1" dirty="0">
                  <a:ea typeface="黑体" panose="02010609060101010101" pitchFamily="49" charset="-122"/>
                </a:rPr>
                <a:t>A</a:t>
              </a:r>
              <a:r>
                <a:rPr kumimoji="0" lang="zh-CN" altLang="en-US" dirty="0">
                  <a:ea typeface="黑体" panose="02010609060101010101" pitchFamily="49" charset="-122"/>
                </a:rPr>
                <a:t>与猴</a:t>
              </a:r>
              <a:r>
                <a:rPr kumimoji="0" lang="en-US" altLang="zh-CN" i="1" dirty="0">
                  <a:ea typeface="黑体" panose="02010609060101010101" pitchFamily="49" charset="-122"/>
                </a:rPr>
                <a:t>B</a:t>
              </a:r>
              <a:r>
                <a:rPr kumimoji="0" lang="zh-CN" altLang="en-US" dirty="0">
                  <a:ea typeface="黑体" panose="02010609060101010101" pitchFamily="49" charset="-122"/>
                </a:rPr>
                <a:t>向上的绝对速度是一样的</a:t>
              </a:r>
              <a:r>
                <a:rPr kumimoji="0" lang="en-US" altLang="zh-CN" dirty="0">
                  <a:ea typeface="黑体" panose="02010609060101010101" pitchFamily="49" charset="-122"/>
                </a:rPr>
                <a:t>,</a:t>
              </a:r>
            </a:p>
            <a:p>
              <a:pPr eaLnBrk="1" hangingPunct="1">
                <a:lnSpc>
                  <a:spcPct val="160000"/>
                </a:lnSpc>
              </a:pPr>
              <a:r>
                <a:rPr kumimoji="0" lang="zh-CN" altLang="en-US" dirty="0">
                  <a:ea typeface="黑体" panose="02010609060101010101" pitchFamily="49" charset="-122"/>
                </a:rPr>
                <a:t>均为      </a:t>
              </a:r>
              <a:r>
                <a:rPr kumimoji="0" lang="en-US" altLang="zh-CN" dirty="0">
                  <a:ea typeface="黑体" panose="02010609060101010101" pitchFamily="49" charset="-122"/>
                </a:rPr>
                <a:t>,</a:t>
              </a:r>
              <a:r>
                <a:rPr kumimoji="0" lang="zh-CN" altLang="en-US" dirty="0">
                  <a:ea typeface="黑体" panose="02010609060101010101" pitchFamily="49" charset="-122"/>
                </a:rPr>
                <a:t>同时到达天花板。</a:t>
              </a:r>
            </a:p>
          </p:txBody>
        </p:sp>
        <p:graphicFrame>
          <p:nvGraphicFramePr>
            <p:cNvPr id="11275" name="Object 15">
              <a:extLst>
                <a:ext uri="{FF2B5EF4-FFF2-40B4-BE49-F238E27FC236}">
                  <a16:creationId xmlns:a16="http://schemas.microsoft.com/office/drawing/2014/main" id="{C9E00A7C-A0CA-2D4E-88BC-DA3830FF449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0" y="2707"/>
            <a:ext cx="191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98" name="公式" r:id="rId7" imgW="1752600" imgH="3949700" progId="Equation.3">
                    <p:embed/>
                  </p:oleObj>
                </mc:Choice>
                <mc:Fallback>
                  <p:oleObj name="公式" r:id="rId7" imgW="1752600" imgH="39497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2707"/>
                          <a:ext cx="191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270" name="Text Box 17">
            <a:extLst>
              <a:ext uri="{FF2B5EF4-FFF2-40B4-BE49-F238E27FC236}">
                <a16:creationId xmlns:a16="http://schemas.microsoft.com/office/drawing/2014/main" id="{C074E015-DEB2-A340-A367-691E46984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70" y="54689"/>
            <a:ext cx="8169275" cy="203049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</a:pPr>
            <a:r>
              <a:rPr kumimoji="0" lang="zh-CN" altLang="en-US" dirty="0">
                <a:solidFill>
                  <a:srgbClr val="FF0000"/>
                </a:solidFill>
                <a:ea typeface="黑体" panose="02010609060101010101" pitchFamily="49" charset="-122"/>
              </a:rPr>
              <a:t>例题</a:t>
            </a:r>
            <a:r>
              <a:rPr kumimoji="0" lang="en-US" altLang="zh-CN" dirty="0">
                <a:solidFill>
                  <a:srgbClr val="FF0000"/>
                </a:solidFill>
                <a:ea typeface="黑体" panose="02010609060101010101" pitchFamily="49" charset="-122"/>
              </a:rPr>
              <a:t>1  </a:t>
            </a:r>
            <a:r>
              <a:rPr kumimoji="0"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猴</a:t>
            </a:r>
            <a:r>
              <a:rPr kumimoji="0" lang="en-US" altLang="zh-CN" i="1" dirty="0">
                <a:solidFill>
                  <a:srgbClr val="0000FF"/>
                </a:solidFill>
                <a:ea typeface="黑体" panose="02010609060101010101" pitchFamily="49" charset="-122"/>
              </a:rPr>
              <a:t>A</a:t>
            </a:r>
            <a:r>
              <a:rPr kumimoji="0"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和猴</a:t>
            </a:r>
            <a:r>
              <a:rPr kumimoji="0" lang="en-US" altLang="zh-CN" i="1" dirty="0">
                <a:solidFill>
                  <a:srgbClr val="0000FF"/>
                </a:solidFill>
                <a:ea typeface="黑体" panose="02010609060101010101" pitchFamily="49" charset="-122"/>
              </a:rPr>
              <a:t>B</a:t>
            </a:r>
            <a:r>
              <a:rPr kumimoji="0"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质量相等</a:t>
            </a:r>
            <a:r>
              <a:rPr kumimoji="0" lang="zh-CN" altLang="en-US" dirty="0">
                <a:ea typeface="黑体" panose="02010609060101010101" pitchFamily="49" charset="-122"/>
              </a:rPr>
              <a:t>，静止状态下悬挂在搭在轻滑轮的绳子两端。若猴</a:t>
            </a:r>
            <a:r>
              <a:rPr kumimoji="0" lang="en-US" altLang="zh-CN" i="1" dirty="0">
                <a:ea typeface="黑体" panose="02010609060101010101" pitchFamily="49" charset="-122"/>
              </a:rPr>
              <a:t>B</a:t>
            </a:r>
            <a:r>
              <a:rPr kumimoji="0" lang="zh-CN" altLang="en-US" dirty="0">
                <a:ea typeface="黑体" panose="02010609060101010101" pitchFamily="49" charset="-122"/>
              </a:rPr>
              <a:t>发现天花板上有香蕉，以相对绳速度 </a:t>
            </a:r>
            <a:r>
              <a:rPr kumimoji="0" lang="en-US" altLang="zh-CN" i="1" dirty="0">
                <a:ea typeface="黑体" panose="02010609060101010101" pitchFamily="49" charset="-122"/>
              </a:rPr>
              <a:t>v</a:t>
            </a:r>
            <a:r>
              <a:rPr kumimoji="0" lang="en-US" altLang="zh-CN" dirty="0">
                <a:ea typeface="黑体" panose="02010609060101010101" pitchFamily="49" charset="-122"/>
              </a:rPr>
              <a:t>(</a:t>
            </a:r>
            <a:r>
              <a:rPr kumimoji="0" lang="en-US" altLang="zh-CN" i="1" dirty="0">
                <a:ea typeface="黑体" panose="02010609060101010101" pitchFamily="49" charset="-122"/>
              </a:rPr>
              <a:t>t</a:t>
            </a:r>
            <a:r>
              <a:rPr kumimoji="0" lang="en-US" altLang="zh-CN" dirty="0">
                <a:ea typeface="黑体" panose="02010609060101010101" pitchFamily="49" charset="-122"/>
              </a:rPr>
              <a:t>) </a:t>
            </a:r>
            <a:r>
              <a:rPr kumimoji="0" lang="zh-CN" altLang="en-US" dirty="0">
                <a:ea typeface="黑体" panose="02010609060101010101" pitchFamily="49" charset="-122"/>
              </a:rPr>
              <a:t>上爬，而猴</a:t>
            </a:r>
            <a:r>
              <a:rPr kumimoji="0" lang="en-US" altLang="zh-CN" i="1" dirty="0">
                <a:ea typeface="黑体" panose="02010609060101010101" pitchFamily="49" charset="-122"/>
              </a:rPr>
              <a:t>B</a:t>
            </a:r>
            <a:r>
              <a:rPr kumimoji="0" lang="zh-CN" altLang="en-US" dirty="0">
                <a:ea typeface="黑体" panose="02010609060101010101" pitchFamily="49" charset="-122"/>
              </a:rPr>
              <a:t>没有注意到香蕉，仍然抓紧绳子，问猴</a:t>
            </a:r>
            <a:r>
              <a:rPr kumimoji="0" lang="en-US" altLang="zh-CN" i="1" dirty="0">
                <a:ea typeface="黑体" panose="02010609060101010101" pitchFamily="49" charset="-122"/>
              </a:rPr>
              <a:t>A</a:t>
            </a:r>
            <a:r>
              <a:rPr kumimoji="0" lang="zh-CN" altLang="en-US" dirty="0">
                <a:ea typeface="黑体" panose="02010609060101010101" pitchFamily="49" charset="-122"/>
              </a:rPr>
              <a:t>是否能够早一步取到香蕉？</a:t>
            </a:r>
          </a:p>
        </p:txBody>
      </p:sp>
      <p:graphicFrame>
        <p:nvGraphicFramePr>
          <p:cNvPr id="11271" name="Object 19">
            <a:extLst>
              <a:ext uri="{FF2B5EF4-FFF2-40B4-BE49-F238E27FC236}">
                <a16:creationId xmlns:a16="http://schemas.microsoft.com/office/drawing/2014/main" id="{073FE0B9-CB21-4144-8EF5-168FE3ACBC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0788" y="1978025"/>
          <a:ext cx="2430462" cy="284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9" name="BMP 图象" r:id="rId9" imgW="2025650" imgH="2368550" progId="Paint.Picture">
                  <p:embed/>
                </p:oleObj>
              </mc:Choice>
              <mc:Fallback>
                <p:oleObj name="BMP 图象" r:id="rId9" imgW="2025650" imgH="2368550" progId="Paint.Picture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1978025"/>
                        <a:ext cx="2430462" cy="284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2" name="Object 20">
            <a:extLst>
              <a:ext uri="{FF2B5EF4-FFF2-40B4-BE49-F238E27FC236}">
                <a16:creationId xmlns:a16="http://schemas.microsoft.com/office/drawing/2014/main" id="{57729DEF-4468-9C49-AF63-CFDEBBE432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2362200"/>
          <a:ext cx="330517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0" name="Equation" r:id="rId11" imgW="17259300" imgH="2635250" progId="Equation.3">
                  <p:embed/>
                </p:oleObj>
              </mc:Choice>
              <mc:Fallback>
                <p:oleObj name="Equation" r:id="rId11" imgW="17259300" imgH="263525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362200"/>
                        <a:ext cx="3305175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33" name="Text Box 21">
            <a:extLst>
              <a:ext uri="{FF2B5EF4-FFF2-40B4-BE49-F238E27FC236}">
                <a16:creationId xmlns:a16="http://schemas.microsoft.com/office/drawing/2014/main" id="{E25E595C-F41D-ED44-8AA9-6A5895CB2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895600"/>
            <a:ext cx="2941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ea typeface="黑体" panose="02010609060101010101" pitchFamily="49" charset="-122"/>
              </a:rPr>
              <a:t>系统的角动量守恒。</a:t>
            </a:r>
          </a:p>
        </p:txBody>
      </p:sp>
      <p:sp>
        <p:nvSpPr>
          <p:cNvPr id="12" name="Text Box 21">
            <a:extLst>
              <a:ext uri="{FF2B5EF4-FFF2-40B4-BE49-F238E27FC236}">
                <a16:creationId xmlns:a16="http://schemas.microsoft.com/office/drawing/2014/main" id="{E35B716C-0807-4AE0-B8B4-CB2AECE38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70" y="6179873"/>
            <a:ext cx="5878532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i="1" dirty="0">
                <a:solidFill>
                  <a:srgbClr val="FF0000"/>
                </a:solidFill>
                <a:ea typeface="黑体" panose="02010609060101010101" pitchFamily="49" charset="-122"/>
              </a:rPr>
              <a:t>拓展：若滑轮质量不为</a:t>
            </a:r>
            <a:r>
              <a:rPr kumimoji="0" lang="en-US" altLang="zh-CN" i="1" dirty="0">
                <a:solidFill>
                  <a:srgbClr val="FF0000"/>
                </a:solidFill>
                <a:ea typeface="黑体" panose="02010609060101010101" pitchFamily="49" charset="-122"/>
              </a:rPr>
              <a:t>0</a:t>
            </a:r>
            <a:r>
              <a:rPr kumimoji="0" lang="zh-CN" altLang="en-US" i="1" dirty="0">
                <a:solidFill>
                  <a:srgbClr val="FF0000"/>
                </a:solidFill>
                <a:ea typeface="黑体" panose="02010609060101010101" pitchFamily="49" charset="-122"/>
              </a:rPr>
              <a:t>，答案是否改变？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7DC8F89-7A96-4830-8D09-B54BA13D5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1" grpId="0" autoUpdateAnimBg="0"/>
      <p:bldP spid="38933" grpId="0" autoUpdateAnimBg="0"/>
      <p:bldP spid="12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1" name="Rectangle 1031">
            <a:extLst>
              <a:ext uri="{FF2B5EF4-FFF2-40B4-BE49-F238E27FC236}">
                <a16:creationId xmlns:a16="http://schemas.microsoft.com/office/drawing/2014/main" id="{7294A404-EA6E-DF4F-987D-9FD46F92B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1905000"/>
            <a:ext cx="80168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  <a:spcBef>
                <a:spcPct val="30000"/>
              </a:spcBef>
            </a:pPr>
            <a:r>
              <a:rPr kumimoji="0" lang="zh-CN" altLang="en-US">
                <a:ea typeface="黑体" panose="02010609060101010101" pitchFamily="49" charset="-122"/>
              </a:rPr>
              <a:t>解：</a:t>
            </a:r>
          </a:p>
        </p:txBody>
      </p:sp>
      <p:sp>
        <p:nvSpPr>
          <p:cNvPr id="12291" name="Text Box 1038">
            <a:extLst>
              <a:ext uri="{FF2B5EF4-FFF2-40B4-BE49-F238E27FC236}">
                <a16:creationId xmlns:a16="http://schemas.microsoft.com/office/drawing/2014/main" id="{E0140FCF-299F-9B4D-AE53-0522E534B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8893175" cy="1531894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</a:pPr>
            <a:r>
              <a:rPr kumimoji="0" lang="zh-CN" altLang="en-US" dirty="0">
                <a:solidFill>
                  <a:srgbClr val="FF0000"/>
                </a:solidFill>
                <a:ea typeface="黑体" panose="02010609060101010101" pitchFamily="49" charset="-122"/>
              </a:rPr>
              <a:t>例题</a:t>
            </a:r>
            <a:r>
              <a:rPr kumimoji="0" lang="en-US" altLang="zh-CN" dirty="0">
                <a:solidFill>
                  <a:srgbClr val="FF0000"/>
                </a:solidFill>
                <a:ea typeface="黑体" panose="02010609060101010101" pitchFamily="49" charset="-122"/>
              </a:rPr>
              <a:t>2  </a:t>
            </a:r>
            <a:r>
              <a:rPr kumimoji="0" lang="zh-CN" altLang="en-US" dirty="0">
                <a:ea typeface="黑体" panose="02010609060101010101" pitchFamily="49" charset="-122"/>
              </a:rPr>
              <a:t>猴</a:t>
            </a:r>
            <a:r>
              <a:rPr kumimoji="0" lang="en-US" altLang="zh-CN" i="1" dirty="0">
                <a:ea typeface="黑体" panose="02010609060101010101" pitchFamily="49" charset="-122"/>
              </a:rPr>
              <a:t>A</a:t>
            </a:r>
            <a:r>
              <a:rPr kumimoji="0" lang="zh-CN" altLang="en-US" dirty="0">
                <a:ea typeface="黑体" panose="02010609060101010101" pitchFamily="49" charset="-122"/>
              </a:rPr>
              <a:t>质量为</a:t>
            </a:r>
            <a:r>
              <a:rPr kumimoji="0" lang="en-US" altLang="zh-CN" i="1" dirty="0">
                <a:ea typeface="黑体" panose="02010609060101010101" pitchFamily="49" charset="-122"/>
              </a:rPr>
              <a:t>m</a:t>
            </a:r>
            <a:r>
              <a:rPr kumimoji="0" lang="zh-CN" altLang="en-US" dirty="0">
                <a:ea typeface="黑体" panose="02010609060101010101" pitchFamily="49" charset="-122"/>
              </a:rPr>
              <a:t>，猴</a:t>
            </a:r>
            <a:r>
              <a:rPr kumimoji="0" lang="en-US" altLang="zh-CN" i="1" dirty="0">
                <a:ea typeface="黑体" panose="02010609060101010101" pitchFamily="49" charset="-122"/>
              </a:rPr>
              <a:t>B</a:t>
            </a:r>
            <a:r>
              <a:rPr kumimoji="0" lang="zh-CN" altLang="en-US" dirty="0">
                <a:ea typeface="黑体" panose="02010609060101010101" pitchFamily="49" charset="-122"/>
              </a:rPr>
              <a:t>质量为</a:t>
            </a:r>
            <a:r>
              <a:rPr kumimoji="0" lang="en-US" altLang="zh-CN" i="1" dirty="0">
                <a:ea typeface="黑体" panose="02010609060101010101" pitchFamily="49" charset="-122"/>
              </a:rPr>
              <a:t>m</a:t>
            </a:r>
            <a:r>
              <a:rPr kumimoji="0" lang="en-US" altLang="zh-CN" dirty="0">
                <a:ea typeface="黑体" panose="02010609060101010101" pitchFamily="49" charset="-122"/>
              </a:rPr>
              <a:t>′</a:t>
            </a:r>
            <a:r>
              <a:rPr kumimoji="0" lang="zh-CN" altLang="en-US" dirty="0">
                <a:ea typeface="黑体" panose="02010609060101010101" pitchFamily="49" charset="-122"/>
              </a:rPr>
              <a:t>，绳子两端距</a:t>
            </a:r>
            <a:r>
              <a:rPr kumimoji="0" lang="en-US" altLang="zh-CN" i="1" dirty="0">
                <a:ea typeface="黑体" panose="02010609060101010101" pitchFamily="49" charset="-122"/>
              </a:rPr>
              <a:t>o</a:t>
            </a:r>
            <a:r>
              <a:rPr kumimoji="0" lang="zh-CN" altLang="en-US" dirty="0">
                <a:ea typeface="黑体" panose="02010609060101010101" pitchFamily="49" charset="-122"/>
              </a:rPr>
              <a:t>轴平面的距离为</a:t>
            </a:r>
            <a:r>
              <a:rPr kumimoji="0" lang="en-US" altLang="zh-CN" i="1" dirty="0">
                <a:ea typeface="黑体" panose="02010609060101010101" pitchFamily="49" charset="-122"/>
              </a:rPr>
              <a:t>s</a:t>
            </a:r>
            <a:r>
              <a:rPr kumimoji="0" lang="zh-CN" altLang="en-US" dirty="0">
                <a:ea typeface="黑体" panose="02010609060101010101" pitchFamily="49" charset="-122"/>
              </a:rPr>
              <a:t>与</a:t>
            </a:r>
            <a:r>
              <a:rPr kumimoji="0" lang="en-US" altLang="zh-CN" i="1" dirty="0">
                <a:ea typeface="黑体" panose="02010609060101010101" pitchFamily="49" charset="-122"/>
              </a:rPr>
              <a:t>s</a:t>
            </a:r>
            <a:r>
              <a:rPr kumimoji="0" lang="en-US" altLang="zh-CN" dirty="0">
                <a:ea typeface="黑体" panose="02010609060101010101" pitchFamily="49" charset="-122"/>
              </a:rPr>
              <a:t>′</a:t>
            </a:r>
            <a:r>
              <a:rPr kumimoji="0" lang="zh-CN" altLang="en-US" dirty="0">
                <a:ea typeface="黑体" panose="02010609060101010101" pitchFamily="49" charset="-122"/>
              </a:rPr>
              <a:t>，同时以匀加速度向上爬。（轮重不计）</a:t>
            </a:r>
          </a:p>
          <a:p>
            <a:pPr eaLnBrk="1" hangingPunct="1">
              <a:lnSpc>
                <a:spcPct val="135000"/>
              </a:lnSpc>
            </a:pPr>
            <a:r>
              <a:rPr kumimoji="0" lang="zh-CN" altLang="en-US" dirty="0">
                <a:ea typeface="黑体" panose="02010609060101010101" pitchFamily="49" charset="-122"/>
              </a:rPr>
              <a:t>问需多久时间，</a:t>
            </a:r>
            <a:r>
              <a:rPr kumimoji="0" lang="en-US" altLang="zh-CN" dirty="0">
                <a:ea typeface="黑体" panose="02010609060101010101" pitchFamily="49" charset="-122"/>
              </a:rPr>
              <a:t>A</a:t>
            </a:r>
            <a:r>
              <a:rPr kumimoji="0" lang="zh-CN" altLang="en-US" dirty="0">
                <a:ea typeface="黑体" panose="02010609060101010101" pitchFamily="49" charset="-122"/>
              </a:rPr>
              <a:t>、</a:t>
            </a:r>
            <a:r>
              <a:rPr kumimoji="0" lang="en-US" altLang="zh-CN" dirty="0">
                <a:ea typeface="黑体" panose="02010609060101010101" pitchFamily="49" charset="-122"/>
              </a:rPr>
              <a:t>B</a:t>
            </a:r>
            <a:r>
              <a:rPr kumimoji="0" lang="zh-CN" altLang="en-US" dirty="0">
                <a:ea typeface="黑体" panose="02010609060101010101" pitchFamily="49" charset="-122"/>
              </a:rPr>
              <a:t>可以</a:t>
            </a:r>
            <a:r>
              <a:rPr kumimoji="0"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同时到达</a:t>
            </a:r>
            <a:r>
              <a:rPr kumimoji="0" lang="zh-CN" altLang="en-US" dirty="0">
                <a:ea typeface="黑体" panose="02010609060101010101" pitchFamily="49" charset="-122"/>
              </a:rPr>
              <a:t>？</a:t>
            </a:r>
            <a:endParaRPr kumimoji="0" lang="en-US" altLang="zh-CN" dirty="0">
              <a:ea typeface="黑体" panose="02010609060101010101" pitchFamily="49" charset="-122"/>
            </a:endParaRPr>
          </a:p>
        </p:txBody>
      </p:sp>
      <p:graphicFrame>
        <p:nvGraphicFramePr>
          <p:cNvPr id="12292" name="Object 1040">
            <a:extLst>
              <a:ext uri="{FF2B5EF4-FFF2-40B4-BE49-F238E27FC236}">
                <a16:creationId xmlns:a16="http://schemas.microsoft.com/office/drawing/2014/main" id="{FCAACE11-317A-5C45-B07B-120B1D7409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8400" y="1828800"/>
          <a:ext cx="2430463" cy="284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4" name="BMP 图象" r:id="rId3" imgW="2025650" imgH="2368550" progId="Paint.Picture">
                  <p:embed/>
                </p:oleObj>
              </mc:Choice>
              <mc:Fallback>
                <p:oleObj name="BMP 图象" r:id="rId3" imgW="2025650" imgH="2368550" progId="Paint.Picture">
                  <p:embed/>
                  <p:pic>
                    <p:nvPicPr>
                      <p:cNvPr id="0" name="Object 10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828800"/>
                        <a:ext cx="2430463" cy="284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3" name="Text Box 1043">
            <a:extLst>
              <a:ext uri="{FF2B5EF4-FFF2-40B4-BE49-F238E27FC236}">
                <a16:creationId xmlns:a16="http://schemas.microsoft.com/office/drawing/2014/main" id="{15AEFD43-D583-404D-B7ED-9862441FE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1946275"/>
            <a:ext cx="55626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ea typeface="黑体" panose="02010609060101010101" pitchFamily="49" charset="-122"/>
              </a:rPr>
              <a:t>将</a:t>
            </a:r>
            <a:r>
              <a:rPr lang="en-US" altLang="zh-CN" dirty="0">
                <a:ea typeface="黑体" panose="02010609060101010101" pitchFamily="49" charset="-122"/>
              </a:rPr>
              <a:t>A</a:t>
            </a:r>
            <a:r>
              <a:rPr lang="zh-CN" altLang="en-US" dirty="0">
                <a:ea typeface="黑体" panose="02010609060101010101" pitchFamily="49" charset="-122"/>
              </a:rPr>
              <a:t>、</a:t>
            </a:r>
            <a:r>
              <a:rPr lang="en-US" altLang="zh-CN" dirty="0">
                <a:ea typeface="黑体" panose="02010609060101010101" pitchFamily="49" charset="-122"/>
              </a:rPr>
              <a:t>B</a:t>
            </a:r>
            <a:r>
              <a:rPr lang="zh-CN" altLang="en-US" dirty="0">
                <a:ea typeface="黑体" panose="02010609060101010101" pitchFamily="49" charset="-122"/>
              </a:rPr>
              <a:t>看成质点组，利用角动量定理。</a:t>
            </a:r>
          </a:p>
          <a:p>
            <a:pPr eaLnBrk="1" hangingPunct="1"/>
            <a:r>
              <a:rPr lang="zh-CN" altLang="en-US" dirty="0">
                <a:ea typeface="黑体" panose="02010609060101010101" pitchFamily="49" charset="-122"/>
              </a:rPr>
              <a:t>它们对水平轴的角动量：</a:t>
            </a:r>
          </a:p>
        </p:txBody>
      </p:sp>
      <p:graphicFrame>
        <p:nvGraphicFramePr>
          <p:cNvPr id="57364" name="Object 1044">
            <a:extLst>
              <a:ext uri="{FF2B5EF4-FFF2-40B4-BE49-F238E27FC236}">
                <a16:creationId xmlns:a16="http://schemas.microsoft.com/office/drawing/2014/main" id="{591BCE6F-05F1-B44D-A62D-78BDB98B1E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2833688"/>
          <a:ext cx="251460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5" name="Equation" r:id="rId5" imgW="11410950" imgH="2051050" progId="Equation.3">
                  <p:embed/>
                </p:oleObj>
              </mc:Choice>
              <mc:Fallback>
                <p:oleObj name="Equation" r:id="rId5" imgW="11410950" imgH="2051050" progId="Equation.3">
                  <p:embed/>
                  <p:pic>
                    <p:nvPicPr>
                      <p:cNvPr id="0" name="Object 10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833688"/>
                        <a:ext cx="2514600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5" name="Text Box 1045">
            <a:extLst>
              <a:ext uri="{FF2B5EF4-FFF2-40B4-BE49-F238E27FC236}">
                <a16:creationId xmlns:a16="http://schemas.microsoft.com/office/drawing/2014/main" id="{08B5CD5F-5D52-4741-855D-DF1C37746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3297238"/>
            <a:ext cx="26590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ea typeface="黑体" panose="02010609060101010101" pitchFamily="49" charset="-122"/>
              </a:rPr>
              <a:t>外力对同一轴力矩</a:t>
            </a:r>
          </a:p>
        </p:txBody>
      </p:sp>
      <p:graphicFrame>
        <p:nvGraphicFramePr>
          <p:cNvPr id="57366" name="Object 1046">
            <a:extLst>
              <a:ext uri="{FF2B5EF4-FFF2-40B4-BE49-F238E27FC236}">
                <a16:creationId xmlns:a16="http://schemas.microsoft.com/office/drawing/2014/main" id="{112A6D0C-14BC-B840-8B78-77F9F31559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5200" y="3276600"/>
          <a:ext cx="16573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6" name="Equation" r:id="rId7" imgW="8337550" imgH="2343150" progId="Equation.3">
                  <p:embed/>
                </p:oleObj>
              </mc:Choice>
              <mc:Fallback>
                <p:oleObj name="Equation" r:id="rId7" imgW="8337550" imgH="2343150" progId="Equation.3">
                  <p:embed/>
                  <p:pic>
                    <p:nvPicPr>
                      <p:cNvPr id="0" name="Object 10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276600"/>
                        <a:ext cx="1657350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7" name="Text Box 1047">
            <a:extLst>
              <a:ext uri="{FF2B5EF4-FFF2-40B4-BE49-F238E27FC236}">
                <a16:creationId xmlns:a16="http://schemas.microsoft.com/office/drawing/2014/main" id="{7F77010C-50D3-1847-87E6-6ADDE59B2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3906838"/>
            <a:ext cx="20415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ea typeface="黑体" panose="02010609060101010101" pitchFamily="49" charset="-122"/>
              </a:rPr>
              <a:t>由角动量定理</a:t>
            </a:r>
          </a:p>
        </p:txBody>
      </p:sp>
      <p:graphicFrame>
        <p:nvGraphicFramePr>
          <p:cNvPr id="57368" name="Object 1048">
            <a:extLst>
              <a:ext uri="{FF2B5EF4-FFF2-40B4-BE49-F238E27FC236}">
                <a16:creationId xmlns:a16="http://schemas.microsoft.com/office/drawing/2014/main" id="{21C29BD5-8D0E-7743-ABBF-3E1BC676E5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4295775"/>
          <a:ext cx="381000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7" name="Equation" r:id="rId9" imgW="21209000" imgH="4533900" progId="Equation.3">
                  <p:embed/>
                </p:oleObj>
              </mc:Choice>
              <mc:Fallback>
                <p:oleObj name="Equation" r:id="rId9" imgW="21209000" imgH="4533900" progId="Equation.3">
                  <p:embed/>
                  <p:pic>
                    <p:nvPicPr>
                      <p:cNvPr id="0" name="Object 1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295775"/>
                        <a:ext cx="3810000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69" name="Object 1049">
            <a:extLst>
              <a:ext uri="{FF2B5EF4-FFF2-40B4-BE49-F238E27FC236}">
                <a16:creationId xmlns:a16="http://schemas.microsoft.com/office/drawing/2014/main" id="{A779A90C-7EB2-CC43-ABB1-44576345BA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5029200"/>
          <a:ext cx="32321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8" name="Equation" r:id="rId11" imgW="17995900" imgH="2343150" progId="Equation.3">
                  <p:embed/>
                </p:oleObj>
              </mc:Choice>
              <mc:Fallback>
                <p:oleObj name="Equation" r:id="rId11" imgW="17995900" imgH="2343150" progId="Equation.3">
                  <p:embed/>
                  <p:pic>
                    <p:nvPicPr>
                      <p:cNvPr id="0" name="Object 1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029200"/>
                        <a:ext cx="3232150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70" name="Object 1050">
            <a:extLst>
              <a:ext uri="{FF2B5EF4-FFF2-40B4-BE49-F238E27FC236}">
                <a16:creationId xmlns:a16="http://schemas.microsoft.com/office/drawing/2014/main" id="{5F4E5410-EE83-E04F-9E83-D3B0D3329B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1000" y="4953000"/>
          <a:ext cx="3784600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9" name="Equation" r:id="rId13" imgW="21062950" imgH="4533900" progId="Equation.3">
                  <p:embed/>
                </p:oleObj>
              </mc:Choice>
              <mc:Fallback>
                <p:oleObj name="Equation" r:id="rId13" imgW="21062950" imgH="4533900" progId="Equation.3">
                  <p:embed/>
                  <p:pic>
                    <p:nvPicPr>
                      <p:cNvPr id="0" name="Object 1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953000"/>
                        <a:ext cx="3784600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71" name="Object 1051">
            <a:extLst>
              <a:ext uri="{FF2B5EF4-FFF2-40B4-BE49-F238E27FC236}">
                <a16:creationId xmlns:a16="http://schemas.microsoft.com/office/drawing/2014/main" id="{0407C83E-F687-0944-A79B-0E12432111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5486400"/>
          <a:ext cx="2312988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0" name="Equation" r:id="rId15" imgW="12871450" imgH="5410200" progId="Equation.3">
                  <p:embed/>
                </p:oleObj>
              </mc:Choice>
              <mc:Fallback>
                <p:oleObj name="Equation" r:id="rId15" imgW="12871450" imgH="5410200" progId="Equation.3">
                  <p:embed/>
                  <p:pic>
                    <p:nvPicPr>
                      <p:cNvPr id="0" name="Object 10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486400"/>
                        <a:ext cx="2312988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72" name="Text Box 1052">
            <a:extLst>
              <a:ext uri="{FF2B5EF4-FFF2-40B4-BE49-F238E27FC236}">
                <a16:creationId xmlns:a16="http://schemas.microsoft.com/office/drawing/2014/main" id="{6F03FA12-1B04-BA4E-90BA-9C1F9CB0F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5876925"/>
            <a:ext cx="3654425" cy="461963"/>
          </a:xfrm>
          <a:prstGeom prst="rect">
            <a:avLst/>
          </a:prstGeom>
          <a:solidFill>
            <a:schemeClr val="hlink"/>
          </a:solidFill>
          <a:ln w="57150" cmpd="thinThick">
            <a:solidFill>
              <a:srgbClr val="FF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ea typeface="黑体" panose="02010609060101010101" pitchFamily="49" charset="-122"/>
              </a:rPr>
              <a:t>可否</a:t>
            </a:r>
            <a:r>
              <a:rPr lang="en-US" altLang="zh-CN">
                <a:ea typeface="黑体" panose="02010609060101010101" pitchFamily="49" charset="-122"/>
              </a:rPr>
              <a:t>/</a:t>
            </a:r>
            <a:r>
              <a:rPr lang="zh-CN" altLang="en-US">
                <a:ea typeface="黑体" panose="02010609060101010101" pitchFamily="49" charset="-122"/>
              </a:rPr>
              <a:t>如何用动量定理解？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C5DA61-800E-4CCC-A06E-C2A65444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7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7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7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7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7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7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7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7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7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7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1" grpId="0" autoUpdateAnimBg="0"/>
      <p:bldP spid="57363" grpId="0" autoUpdateAnimBg="0"/>
      <p:bldP spid="57365" grpId="0" autoUpdateAnimBg="0"/>
      <p:bldP spid="57367" grpId="0" autoUpdateAnimBg="0"/>
      <p:bldP spid="57372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7E41BC8-DE41-46A6-9AB2-A9A97F407871}"/>
              </a:ext>
            </a:extLst>
          </p:cNvPr>
          <p:cNvSpPr/>
          <p:nvPr/>
        </p:nvSpPr>
        <p:spPr bwMode="auto">
          <a:xfrm>
            <a:off x="5292080" y="116632"/>
            <a:ext cx="3744416" cy="3600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07FC59-0802-453A-B9B9-A857535C9071}"/>
              </a:ext>
            </a:extLst>
          </p:cNvPr>
          <p:cNvCxnSpPr/>
          <p:nvPr/>
        </p:nvCxnSpPr>
        <p:spPr bwMode="auto">
          <a:xfrm>
            <a:off x="5436096" y="260648"/>
            <a:ext cx="9361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24279076-B7D3-42CF-937A-2C43C6FA4B7C}"/>
              </a:ext>
            </a:extLst>
          </p:cNvPr>
          <p:cNvSpPr/>
          <p:nvPr/>
        </p:nvSpPr>
        <p:spPr bwMode="auto">
          <a:xfrm>
            <a:off x="5868144" y="260648"/>
            <a:ext cx="144016" cy="144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84D2FBD-1574-4C2B-A3BB-2E067A506484}"/>
              </a:ext>
            </a:extLst>
          </p:cNvPr>
          <p:cNvCxnSpPr>
            <a:stCxn id="6" idx="0"/>
            <a:endCxn id="5" idx="4"/>
          </p:cNvCxnSpPr>
          <p:nvPr/>
        </p:nvCxnSpPr>
        <p:spPr bwMode="auto">
          <a:xfrm flipV="1">
            <a:off x="5940152" y="404648"/>
            <a:ext cx="0" cy="4320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箭头: 右 10">
            <a:extLst>
              <a:ext uri="{FF2B5EF4-FFF2-40B4-BE49-F238E27FC236}">
                <a16:creationId xmlns:a16="http://schemas.microsoft.com/office/drawing/2014/main" id="{D87DE695-F656-40B4-A6FA-4CC1FD749196}"/>
              </a:ext>
            </a:extLst>
          </p:cNvPr>
          <p:cNvSpPr/>
          <p:nvPr/>
        </p:nvSpPr>
        <p:spPr bwMode="auto">
          <a:xfrm>
            <a:off x="5436096" y="836712"/>
            <a:ext cx="360041" cy="14399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C234CD-84A4-4793-BAD2-07AD8788EF16}"/>
              </a:ext>
            </a:extLst>
          </p:cNvPr>
          <p:cNvSpPr txBox="1"/>
          <p:nvPr/>
        </p:nvSpPr>
        <p:spPr>
          <a:xfrm>
            <a:off x="5485260" y="936316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I</a:t>
            </a:r>
            <a:endParaRPr lang="zh-CN" alt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E1BB2D7-9B72-4710-9EB1-1F7961C4B8D3}"/>
                  </a:ext>
                </a:extLst>
              </p:cNvPr>
              <p:cNvSpPr txBox="1"/>
              <p:nvPr/>
            </p:nvSpPr>
            <p:spPr>
              <a:xfrm>
                <a:off x="35497" y="147514"/>
                <a:ext cx="5184576" cy="51542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</a:t>
                </a:r>
                <a:r>
                  <a:rPr lang="zh-CN" altLang="en-US" b="1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：双小球系统的平抛</a:t>
                </a:r>
                <a:endParaRPr lang="en-US" altLang="zh-CN" b="1" dirty="0">
                  <a:solidFill>
                    <a:srgbClr val="FF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r>
                  <a:rPr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质量为</a:t>
                </a:r>
                <a:r>
                  <a:rPr lang="en-US" altLang="zh-CN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m</a:t>
                </a:r>
                <a:r>
                  <a:rPr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的两个小球，利用刚性轻杆连接在一起，上端与天花板连在一起。现给底下的小球一个瞬时冲量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𝐼</m:t>
                    </m:r>
                  </m:oMath>
                </a14:m>
                <a:r>
                  <a:rPr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，同时系统脱离天花板，求解两小球的运动方程。</a:t>
                </a:r>
                <a:endParaRPr lang="en-US" altLang="zh-CN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r>
                  <a:rPr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分析：根据</a:t>
                </a:r>
                <a:r>
                  <a:rPr lang="zh-CN" altLang="en-US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质心运动定理</a:t>
                </a:r>
                <a:r>
                  <a:rPr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，</a:t>
                </a:r>
                <a:r>
                  <a:rPr lang="zh-CN" altLang="en-US" dirty="0">
                    <a:solidFill>
                      <a:srgbClr val="0000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质心</a:t>
                </a:r>
                <a:r>
                  <a:rPr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受重力作用，作</a:t>
                </a:r>
                <a:r>
                  <a:rPr lang="zh-CN" altLang="en-US" dirty="0">
                    <a:solidFill>
                      <a:srgbClr val="0000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平抛运动</a:t>
                </a:r>
                <a:r>
                  <a:rPr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。</a:t>
                </a:r>
                <a:endParaRPr lang="en-US" altLang="zh-CN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r>
                  <a:rPr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在质心系，重力的力矩和为</a:t>
                </a:r>
                <a:r>
                  <a:rPr lang="en-US" altLang="zh-CN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0</a:t>
                </a:r>
                <a:r>
                  <a:rPr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，故</a:t>
                </a:r>
                <a:r>
                  <a:rPr lang="zh-CN" altLang="en-US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角动量守恒</a:t>
                </a:r>
                <a:r>
                  <a:rPr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，</a:t>
                </a:r>
                <a:r>
                  <a:rPr lang="zh-CN" altLang="en-US" dirty="0">
                    <a:solidFill>
                      <a:srgbClr val="0000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转速为常数</a:t>
                </a:r>
                <a:r>
                  <a:rPr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。初始时刻</a:t>
                </a:r>
                <a:endParaRPr lang="en-US" altLang="zh-CN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𝐼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𝑚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𝐼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𝑚𝑙</m:t>
                          </m:r>
                        </m:den>
                      </m:f>
                    </m:oMath>
                  </m:oMathPara>
                </a14:m>
                <a:endParaRPr lang="en-US" altLang="zh-CN" b="0" i="1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,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𝑡</m:t>
                      </m:r>
                    </m:oMath>
                  </m:oMathPara>
                </a14:m>
                <a:endParaRPr lang="en-US" altLang="zh-CN" b="0" i="1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E1BB2D7-9B72-4710-9EB1-1F7961C4B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7" y="147514"/>
                <a:ext cx="5184576" cy="5154232"/>
              </a:xfrm>
              <a:prstGeom prst="rect">
                <a:avLst/>
              </a:prstGeom>
              <a:blipFill>
                <a:blip r:embed="rId2"/>
                <a:stretch>
                  <a:fillRect l="-1882" t="-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B575A50C-285B-4C19-93FD-701F93E86005}"/>
              </a:ext>
            </a:extLst>
          </p:cNvPr>
          <p:cNvSpPr/>
          <p:nvPr/>
        </p:nvSpPr>
        <p:spPr bwMode="auto">
          <a:xfrm rot="1201221">
            <a:off x="5530611" y="802232"/>
            <a:ext cx="2047875" cy="2175607"/>
          </a:xfrm>
          <a:custGeom>
            <a:avLst/>
            <a:gdLst>
              <a:gd name="connsiteX0" fmla="*/ 0 w 2047875"/>
              <a:gd name="connsiteY0" fmla="*/ 108682 h 2175607"/>
              <a:gd name="connsiteX1" fmla="*/ 876300 w 2047875"/>
              <a:gd name="connsiteY1" fmla="*/ 232507 h 2175607"/>
              <a:gd name="connsiteX2" fmla="*/ 2047875 w 2047875"/>
              <a:gd name="connsiteY2" fmla="*/ 2175607 h 217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7875" h="2175607">
                <a:moveTo>
                  <a:pt x="0" y="108682"/>
                </a:moveTo>
                <a:cubicBezTo>
                  <a:pt x="267493" y="-1650"/>
                  <a:pt x="534987" y="-111981"/>
                  <a:pt x="876300" y="232507"/>
                </a:cubicBezTo>
                <a:cubicBezTo>
                  <a:pt x="1217613" y="576995"/>
                  <a:pt x="1632744" y="1376301"/>
                  <a:pt x="2047875" y="217560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F3968E3-F1E9-4D07-B984-9D7FEC94428A}"/>
              </a:ext>
            </a:extLst>
          </p:cNvPr>
          <p:cNvSpPr/>
          <p:nvPr/>
        </p:nvSpPr>
        <p:spPr bwMode="auto">
          <a:xfrm>
            <a:off x="5868144" y="836712"/>
            <a:ext cx="144016" cy="144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4AAA1F0-30A0-4F52-896F-44730FA46471}"/>
                  </a:ext>
                </a:extLst>
              </p:cNvPr>
              <p:cNvSpPr/>
              <p:nvPr/>
            </p:nvSpPr>
            <p:spPr>
              <a:xfrm>
                <a:off x="225173" y="5301746"/>
                <a:ext cx="8454494" cy="1228670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𝑔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𝑡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,   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𝑙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𝑗</m:t>
                              </m:r>
                            </m:e>
                          </m:acc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𝑙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𝜔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𝑡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𝑙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𝜔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𝑡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altLang="zh-CN" i="1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−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,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,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−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i="1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4AAA1F0-30A0-4F52-896F-44730FA46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73" y="5301746"/>
                <a:ext cx="8454494" cy="12286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F16DD2D-F63F-4F1A-8172-AB252E652B59}"/>
              </a:ext>
            </a:extLst>
          </p:cNvPr>
          <p:cNvCxnSpPr>
            <a:cxnSpLocks/>
          </p:cNvCxnSpPr>
          <p:nvPr/>
        </p:nvCxnSpPr>
        <p:spPr bwMode="auto">
          <a:xfrm>
            <a:off x="6012160" y="611697"/>
            <a:ext cx="288032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3EE671A-6F2C-47B9-AEF0-ADE0192C6895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4512377" y="2060840"/>
            <a:ext cx="288032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6DA25EF-3D1D-4E87-9511-7A6D3D8B26B8}"/>
              </a:ext>
            </a:extLst>
          </p:cNvPr>
          <p:cNvSpPr txBox="1"/>
          <p:nvPr/>
        </p:nvSpPr>
        <p:spPr>
          <a:xfrm>
            <a:off x="8679667" y="605879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x</a:t>
            </a:r>
            <a:endParaRPr lang="zh-CN" altLang="en-US" i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D1DCDD8-E459-4394-8EBE-36C08E9AEBA4}"/>
              </a:ext>
            </a:extLst>
          </p:cNvPr>
          <p:cNvSpPr txBox="1"/>
          <p:nvPr/>
        </p:nvSpPr>
        <p:spPr>
          <a:xfrm>
            <a:off x="5547222" y="3131425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y</a:t>
            </a:r>
            <a:endParaRPr lang="zh-CN" altLang="en-US" i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EA284BB-3DE8-4EB9-AA15-6CB365240916}"/>
              </a:ext>
            </a:extLst>
          </p:cNvPr>
          <p:cNvSpPr txBox="1"/>
          <p:nvPr/>
        </p:nvSpPr>
        <p:spPr>
          <a:xfrm>
            <a:off x="6022902" y="67787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DC160DD-6CA7-4E4B-AE81-66BDC1FB28B8}"/>
              </a:ext>
            </a:extLst>
          </p:cNvPr>
          <p:cNvSpPr txBox="1"/>
          <p:nvPr/>
        </p:nvSpPr>
        <p:spPr>
          <a:xfrm>
            <a:off x="6022902" y="13263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0B5A3E4-CCEF-4C19-B56F-79DD0F37C17A}"/>
                  </a:ext>
                </a:extLst>
              </p:cNvPr>
              <p:cNvSpPr/>
              <p:nvPr/>
            </p:nvSpPr>
            <p:spPr>
              <a:xfrm>
                <a:off x="5746777" y="3894112"/>
                <a:ext cx="2666564" cy="82715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𝑡</m:t>
                    </m:r>
                  </m:oMath>
                </a14:m>
                <a:r>
                  <a:rPr lang="zh-CN" altLang="en-US" sz="18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时刻</a:t>
                </a:r>
                <a:r>
                  <a:rPr lang="en-US" altLang="zh-CN" sz="18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1</a:t>
                </a:r>
                <a:r>
                  <a:rPr lang="zh-CN" altLang="en-US" sz="18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的极角为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2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𝜔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𝑡</m:t>
                    </m:r>
                  </m:oMath>
                </a14:m>
                <a:r>
                  <a:rPr lang="zh-CN" altLang="en-US" sz="18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，</a:t>
                </a:r>
                <a:endParaRPr lang="en-US" altLang="zh-CN" sz="18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2</m:t>
                    </m:r>
                  </m:oMath>
                </a14:m>
                <a:r>
                  <a:rPr lang="zh-CN" altLang="en-US" sz="18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的极角为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−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2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𝜔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𝑡</m:t>
                    </m:r>
                  </m:oMath>
                </a14:m>
                <a:endParaRPr lang="zh-CN" altLang="en-US" sz="18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0B5A3E4-CCEF-4C19-B56F-79DD0F37C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777" y="3894112"/>
                <a:ext cx="2666564" cy="827150"/>
              </a:xfrm>
              <a:prstGeom prst="rect">
                <a:avLst/>
              </a:prstGeom>
              <a:blipFill>
                <a:blip r:embed="rId4"/>
                <a:stretch>
                  <a:fillRect t="-2190" r="-683" b="-146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AD6EF2-C001-4574-A8A5-6A64441F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503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A5C1392-5778-4324-9633-D90E080602DE}"/>
                  </a:ext>
                </a:extLst>
              </p:cNvPr>
              <p:cNvSpPr/>
              <p:nvPr/>
            </p:nvSpPr>
            <p:spPr>
              <a:xfrm>
                <a:off x="344753" y="188640"/>
                <a:ext cx="8403711" cy="22501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𝑔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𝑡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,   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𝑙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𝑗</m:t>
                              </m:r>
                            </m:e>
                          </m:acc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𝑙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𝜔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𝑡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𝑙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𝜔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𝑡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altLang="zh-CN" i="1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−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,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,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−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CN" i="1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例如，当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=40,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=1,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=10</m:t>
                    </m:r>
                  </m:oMath>
                </a14:m>
                <a:r>
                  <a:rPr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时，质点</a:t>
                </a:r>
                <a:r>
                  <a:rPr lang="en-US" altLang="zh-CN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1</a:t>
                </a:r>
                <a:r>
                  <a:rPr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轨迹为蓝线，质点</a:t>
                </a:r>
                <a:r>
                  <a:rPr lang="en-US" altLang="zh-CN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2</a:t>
                </a:r>
                <a:r>
                  <a:rPr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轨迹为红线，质心轨迹为黑色虚线。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A5C1392-5778-4324-9633-D90E08060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53" y="188640"/>
                <a:ext cx="8403711" cy="2250103"/>
              </a:xfrm>
              <a:prstGeom prst="rect">
                <a:avLst/>
              </a:prstGeom>
              <a:blipFill>
                <a:blip r:embed="rId2"/>
                <a:stretch>
                  <a:fillRect l="-1087" b="-4852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75FA274-AC95-45C4-8817-04142C92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2628405"/>
            <a:ext cx="3708946" cy="405923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19A7F5-2E5D-496E-9AE8-8C79FB18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231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3459</TotalTime>
  <Words>3101</Words>
  <Application>Microsoft Office PowerPoint</Application>
  <PresentationFormat>全屏显示(4:3)</PresentationFormat>
  <Paragraphs>377</Paragraphs>
  <Slides>37</Slides>
  <Notes>4</Notes>
  <HiddenSlides>0</HiddenSlides>
  <MMClips>1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Simhei</vt:lpstr>
      <vt:lpstr>Simhei</vt:lpstr>
      <vt:lpstr>Arial</vt:lpstr>
      <vt:lpstr>Cambria Math</vt:lpstr>
      <vt:lpstr>Times New Roman</vt:lpstr>
      <vt:lpstr>Wingdings</vt:lpstr>
      <vt:lpstr>默认设计模板</vt:lpstr>
      <vt:lpstr>Equation</vt:lpstr>
      <vt:lpstr>公式</vt:lpstr>
      <vt:lpstr>BMP 图象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abc</dc:creator>
  <cp:lastModifiedBy>宋 玉坤</cp:lastModifiedBy>
  <cp:revision>301</cp:revision>
  <dcterms:created xsi:type="dcterms:W3CDTF">2008-03-21T08:03:28Z</dcterms:created>
  <dcterms:modified xsi:type="dcterms:W3CDTF">2020-03-22T11:47:26Z</dcterms:modified>
</cp:coreProperties>
</file>